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37"/>
  </p:notesMasterIdLst>
  <p:sldIdLst>
    <p:sldId id="669" r:id="rId2"/>
    <p:sldId id="904" r:id="rId3"/>
    <p:sldId id="942" r:id="rId4"/>
    <p:sldId id="939" r:id="rId5"/>
    <p:sldId id="941" r:id="rId6"/>
    <p:sldId id="940" r:id="rId7"/>
    <p:sldId id="943" r:id="rId8"/>
    <p:sldId id="945" r:id="rId9"/>
    <p:sldId id="946" r:id="rId10"/>
    <p:sldId id="947" r:id="rId11"/>
    <p:sldId id="948" r:id="rId12"/>
    <p:sldId id="949" r:id="rId13"/>
    <p:sldId id="955" r:id="rId14"/>
    <p:sldId id="956" r:id="rId15"/>
    <p:sldId id="950" r:id="rId16"/>
    <p:sldId id="951" r:id="rId17"/>
    <p:sldId id="952" r:id="rId18"/>
    <p:sldId id="953" r:id="rId19"/>
    <p:sldId id="954" r:id="rId20"/>
    <p:sldId id="958" r:id="rId21"/>
    <p:sldId id="959" r:id="rId22"/>
    <p:sldId id="960" r:id="rId23"/>
    <p:sldId id="961" r:id="rId24"/>
    <p:sldId id="962" r:id="rId25"/>
    <p:sldId id="963" r:id="rId26"/>
    <p:sldId id="964" r:id="rId27"/>
    <p:sldId id="965" r:id="rId28"/>
    <p:sldId id="966" r:id="rId29"/>
    <p:sldId id="967" r:id="rId30"/>
    <p:sldId id="968" r:id="rId31"/>
    <p:sldId id="969" r:id="rId32"/>
    <p:sldId id="970" r:id="rId33"/>
    <p:sldId id="781" r:id="rId34"/>
    <p:sldId id="944" r:id="rId35"/>
    <p:sldId id="957" r:id="rId3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CDC8"/>
    <a:srgbClr val="F89387"/>
    <a:srgbClr val="A7CBBC"/>
    <a:srgbClr val="BEE2D2"/>
    <a:srgbClr val="0C3F5D"/>
    <a:srgbClr val="B9D9F3"/>
    <a:srgbClr val="8FCFB6"/>
    <a:srgbClr val="E0A71A"/>
    <a:srgbClr val="775A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7" autoAdjust="0"/>
    <p:restoredTop sz="85772" autoAdjust="0"/>
  </p:normalViewPr>
  <p:slideViewPr>
    <p:cSldViewPr snapToGrid="0" snapToObjects="1">
      <p:cViewPr varScale="1">
        <p:scale>
          <a:sx n="45" d="100"/>
          <a:sy n="45" d="100"/>
        </p:scale>
        <p:origin x="360" y="208"/>
      </p:cViewPr>
      <p:guideLst>
        <p:guide orient="horz" pos="8112"/>
        <p:guide pos="14829"/>
        <p:guide pos="527"/>
        <p:guide orient="horz" pos="528"/>
        <p:guide pos="7678"/>
        <p:guide orient="horz" pos="4344"/>
      </p:guideLst>
    </p:cSldViewPr>
  </p:slideViewPr>
  <p:notesTextViewPr>
    <p:cViewPr>
      <p:scale>
        <a:sx n="75" d="100"/>
        <a:sy n="75"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2/22/23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4675" lvl="1" indent="-346075">
              <a:lnSpc>
                <a:spcPct val="100000"/>
              </a:lnSpc>
              <a:spcBef>
                <a:spcPts val="1200"/>
              </a:spcBef>
              <a:buClr>
                <a:schemeClr val="accent2"/>
              </a:buClr>
            </a:pPr>
            <a:r>
              <a:rPr lang="en-US" altLang="en-US" sz="1800" dirty="0">
                <a:latin typeface="Calibri" panose="020F0502020204030204" pitchFamily="34" charset="0"/>
              </a:rPr>
              <a:t>Does not keep detailed records of goods on hand</a:t>
            </a:r>
          </a:p>
          <a:p>
            <a:pPr marL="574675" lvl="1" indent="-346075">
              <a:lnSpc>
                <a:spcPct val="100000"/>
              </a:lnSpc>
              <a:spcBef>
                <a:spcPts val="1200"/>
              </a:spcBef>
              <a:buClr>
                <a:schemeClr val="accent2"/>
              </a:buClr>
            </a:pPr>
            <a:r>
              <a:rPr lang="en-US" altLang="en-US" sz="1800" dirty="0">
                <a:latin typeface="Calibri" panose="020F0502020204030204" pitchFamily="34" charset="0"/>
              </a:rPr>
              <a:t>Cost of goods sold determined by count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1463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4675" lvl="1" indent="-346075">
              <a:lnSpc>
                <a:spcPct val="100000"/>
              </a:lnSpc>
              <a:spcBef>
                <a:spcPts val="1200"/>
              </a:spcBef>
              <a:buClr>
                <a:schemeClr val="accent2"/>
              </a:buClr>
            </a:pPr>
            <a:r>
              <a:rPr lang="en-US" altLang="en-US" sz="1800" dirty="0">
                <a:latin typeface="Calibri" panose="020F0502020204030204" pitchFamily="34" charset="0"/>
              </a:rPr>
              <a:t>Does not keep detailed records of goods on hand</a:t>
            </a:r>
          </a:p>
          <a:p>
            <a:pPr marL="574675" lvl="1" indent="-346075">
              <a:lnSpc>
                <a:spcPct val="100000"/>
              </a:lnSpc>
              <a:spcBef>
                <a:spcPts val="1200"/>
              </a:spcBef>
              <a:buClr>
                <a:schemeClr val="accent2"/>
              </a:buClr>
            </a:pPr>
            <a:r>
              <a:rPr lang="en-US" altLang="en-US" sz="1800" dirty="0">
                <a:latin typeface="Calibri" panose="020F0502020204030204" pitchFamily="34" charset="0"/>
              </a:rPr>
              <a:t>Cost of goods sold determined by count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3536756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goods returned and were not defective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380047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goods returned and were not defective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39827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goods returned and were not defective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405937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goods returned and were not defective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251312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sales = Sales revenue – Sales returns and allowances – Sales discounts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1929429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sales = Sales revenue – Sales returns and allowances – Sales discounts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2075752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TIX-Regular"/>
              </a:rPr>
              <a:t>Gross profit represents the </a:t>
            </a:r>
            <a:r>
              <a:rPr lang="en-US" sz="1800" b="1" i="0" u="none" strike="noStrike" baseline="0" dirty="0">
                <a:latin typeface="STIX-Bold"/>
              </a:rPr>
              <a:t>merchandising profit </a:t>
            </a:r>
            <a:r>
              <a:rPr lang="en-US" sz="1800" b="0" i="0" u="none" strike="noStrike" baseline="0" dirty="0">
                <a:latin typeface="STIX-Regular"/>
              </a:rPr>
              <a:t>of a company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681232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TIX-Regular"/>
              </a:rPr>
              <a:t>Gross profit represents the </a:t>
            </a:r>
            <a:r>
              <a:rPr lang="en-US" sz="1800" b="1" i="0" u="none" strike="noStrike" baseline="0" dirty="0">
                <a:latin typeface="STIX-Bold"/>
              </a:rPr>
              <a:t>merchandising profit </a:t>
            </a:r>
            <a:r>
              <a:rPr lang="en-US" sz="1800" b="0" i="0" u="none" strike="noStrike" baseline="0" dirty="0">
                <a:latin typeface="STIX-Regular"/>
              </a:rPr>
              <a:t>of a company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1774927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Journalizing</a:t>
            </a:r>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88237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€40,000 is the cost of the inventory on hand, not its expected selling price.</a:t>
            </a:r>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816101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285680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The freight cost is </a:t>
            </a:r>
            <a:r>
              <a:rPr lang="zh-CN" altLang="en-US" dirty="0"/>
              <a:t>€</a:t>
            </a:r>
            <a:r>
              <a:rPr lang="en-US" altLang="zh-CN" dirty="0"/>
              <a:t>300</a:t>
            </a:r>
            <a:endParaRPr lang="en-US" dirty="0"/>
          </a:p>
          <a:p>
            <a:r>
              <a:rPr lang="en-US" dirty="0"/>
              <a:t>Shipping terms</a:t>
            </a:r>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196522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Merchandising Companies: Buy and Sell Goods</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Purchase goods from manufacturers and sell them to retailers in bulk quantities</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Sell the goods in small quantities to the end-user at a higher price</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sz="2400" b="1" dirty="0">
                <a:latin typeface="Liberation Sans" panose="020B0604020202020204" pitchFamily="34" charset="0"/>
              </a:rPr>
              <a:t>Produce the goods, us</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sz="2400" b="1" dirty="0">
                <a:latin typeface="Liberation Sans" panose="020B0604020202020204" pitchFamily="34" charset="0"/>
              </a:rPr>
              <a:t>a supply chain</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sz="2400" b="1" dirty="0">
                <a:latin typeface="Liberation Sans" panose="020B0604020202020204" pitchFamily="34" charset="0"/>
              </a:rPr>
              <a:t>Supplier</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sz="2400" b="1" dirty="0">
                <a:latin typeface="Liberation Sans" panose="020B0604020202020204" pitchFamily="34" charset="0"/>
              </a:rPr>
              <a:t>Manufacturer/Producer</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sz="2400" b="1" dirty="0">
                <a:latin typeface="Liberation Sans" panose="020B0604020202020204" pitchFamily="34" charset="0"/>
              </a:rPr>
              <a:t>Wholesaler/Distributor</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b="1" dirty="0"/>
              <a:t>Retailer</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sz="2400" b="1" dirty="0">
                <a:latin typeface="Liberation Sans" panose="020B0604020202020204" pitchFamily="34" charset="0"/>
              </a:rPr>
              <a:t>Consumer</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79451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Journalizing</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162469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solidFill>
                  <a:schemeClr val="accent1"/>
                </a:solidFill>
              </a:rPr>
              <a:t>Purchases</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215137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The freight cost is </a:t>
            </a:r>
            <a:r>
              <a:rPr lang="zh-CN" altLang="en-US" dirty="0"/>
              <a:t>€</a:t>
            </a:r>
            <a:r>
              <a:rPr lang="en-US" altLang="zh-CN" dirty="0"/>
              <a:t>300</a:t>
            </a:r>
            <a:endParaRPr lang="en-US" dirty="0"/>
          </a:p>
          <a:p>
            <a:r>
              <a:rPr lang="en-US" dirty="0"/>
              <a:t>Shipping terms</a:t>
            </a:r>
          </a:p>
          <a:p>
            <a:endParaRPr lang="en-US" dirty="0"/>
          </a:p>
          <a:p>
            <a:r>
              <a:rPr lang="en-US" altLang="en-US" sz="2400" dirty="0">
                <a:latin typeface="Calibri" panose="020F0502020204030204" pitchFamily="34" charset="0"/>
              </a:rPr>
              <a:t>Freight costs incurred by the seller are an </a:t>
            </a:r>
            <a:r>
              <a:rPr lang="en-US" altLang="en-US" sz="2400" b="1" dirty="0">
                <a:latin typeface="Calibri" panose="020F0502020204030204" pitchFamily="34" charset="0"/>
              </a:rPr>
              <a:t>operating expense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290509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800"/>
              </a:spcBef>
            </a:pPr>
            <a:r>
              <a:rPr lang="en-US" altLang="en-US" b="1" dirty="0">
                <a:solidFill>
                  <a:srgbClr val="00007F"/>
                </a:solidFill>
              </a:rPr>
              <a:t>-100</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409414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800"/>
              </a:spcBef>
            </a:pPr>
            <a:r>
              <a:rPr lang="en-US" altLang="en-US" b="1" dirty="0">
                <a:solidFill>
                  <a:srgbClr val="00007F"/>
                </a:solidFill>
              </a:rPr>
              <a:t>-100</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049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800"/>
              </a:spcBef>
            </a:pPr>
            <a:r>
              <a:rPr lang="en-US" altLang="en-US" b="1" dirty="0">
                <a:solidFill>
                  <a:srgbClr val="00007F"/>
                </a:solidFill>
              </a:rPr>
              <a:t>2% discount</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276841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dirty="0"/>
              <a:t>Ch5 Accounting for Merchandise Operations | ACT2111 Introductory Financial Accounting (2023)</a:t>
            </a:r>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dirty="0"/>
              <a:t>Ch5 Accounting for Merchandise Operations | ACT2111 Introductory Financial Accounting (2023)</a:t>
            </a:r>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g"/><Relationship Id="rId9" Type="http://schemas.openxmlformats.org/officeDocument/2006/relationships/image" Target="../media/image9.jpeg"/><Relationship Id="rId1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0.jpeg"/><Relationship Id="rId2" Type="http://schemas.openxmlformats.org/officeDocument/2006/relationships/image" Target="../media/image40.jpe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3" y="5272949"/>
            <a:ext cx="20777708" cy="8525411"/>
            <a:chOff x="5226049" y="2492483"/>
            <a:chExt cx="16159111" cy="8525411"/>
          </a:xfrm>
        </p:grpSpPr>
        <p:sp>
          <p:nvSpPr>
            <p:cNvPr id="6" name="TextBox 5"/>
            <p:cNvSpPr txBox="1"/>
            <p:nvPr/>
          </p:nvSpPr>
          <p:spPr>
            <a:xfrm>
              <a:off x="5226049" y="2492483"/>
              <a:ext cx="16159111" cy="8525411"/>
            </a:xfrm>
            <a:prstGeom prst="rect">
              <a:avLst/>
            </a:prstGeom>
            <a:noFill/>
          </p:spPr>
          <p:txBody>
            <a:bodyPr wrap="square" rtlCol="0">
              <a:spAutoFit/>
            </a:bodyPr>
            <a:lstStyle/>
            <a:p>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a:t>
              </a:r>
              <a:r>
                <a:rPr lang="en-US" altLang="zh-CN"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5</a:t>
              </a:r>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 Accounting for Merchandise Operations</a:t>
              </a: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4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chemeClr val="accent2"/>
                </a:solidFill>
              </a:rPr>
              <a:t>Purchases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1038225" y="2330379"/>
            <a:ext cx="22820396" cy="10033073"/>
          </a:xfrm>
        </p:spPr>
        <p:txBody>
          <a:bodyPr/>
          <a:lstStyle/>
          <a:p>
            <a:r>
              <a:rPr lang="en-US" dirty="0"/>
              <a:t>Transaction 4: Purchase Discounts</a:t>
            </a:r>
          </a:p>
          <a:p>
            <a:pPr lvl="1"/>
            <a:r>
              <a:rPr lang="en-US" altLang="en-US" b="1" dirty="0"/>
              <a:t>Credit terms </a:t>
            </a:r>
            <a:r>
              <a:rPr lang="en-US" altLang="en-US" dirty="0"/>
              <a:t>may permit buyer to claim a cash discount for prompt payment</a:t>
            </a:r>
          </a:p>
          <a:p>
            <a:pPr lvl="1"/>
            <a:r>
              <a:rPr lang="en-US" altLang="en-US" dirty="0"/>
              <a:t>Advantages:</a:t>
            </a:r>
          </a:p>
          <a:p>
            <a:pPr lvl="2"/>
            <a:r>
              <a:rPr lang="en-US" altLang="en-US" dirty="0"/>
              <a:t>Purchaser saves money</a:t>
            </a:r>
          </a:p>
          <a:p>
            <a:pPr lvl="2"/>
            <a:r>
              <a:rPr lang="en-US" altLang="en-US" dirty="0"/>
              <a:t>Seller shortens the operating cycle by converting the accounts receivable into cash earlier</a:t>
            </a:r>
          </a:p>
          <a:p>
            <a:pPr lvl="1"/>
            <a:r>
              <a:rPr lang="en-US" altLang="en-US" dirty="0"/>
              <a:t>Examples:</a:t>
            </a:r>
          </a:p>
          <a:p>
            <a:pPr lvl="2"/>
            <a:r>
              <a:rPr lang="en-US" altLang="en-US" b="1" dirty="0"/>
              <a:t>2/10, n/30</a:t>
            </a:r>
            <a:r>
              <a:rPr lang="en-US" altLang="en-US" dirty="0"/>
              <a:t>: 2% discount if paid within 10 days, otherwise net amount due within 30 days</a:t>
            </a:r>
          </a:p>
          <a:p>
            <a:pPr lvl="2"/>
            <a:r>
              <a:rPr lang="en-US" altLang="en-US" b="1" dirty="0"/>
              <a:t>1/10 EOM</a:t>
            </a:r>
            <a:r>
              <a:rPr lang="en-US" altLang="en-US" dirty="0"/>
              <a:t>: 1% discount if paid within first 10 days of the next month</a:t>
            </a:r>
          </a:p>
          <a:p>
            <a:pPr lvl="2"/>
            <a:r>
              <a:rPr lang="en-US" altLang="en-US" b="1" dirty="0"/>
              <a:t>n/10 EOM</a:t>
            </a:r>
            <a:r>
              <a:rPr lang="en-US" altLang="en-US" dirty="0"/>
              <a:t>: Net amount due within first 10 days of the next month</a:t>
            </a:r>
          </a:p>
          <a:p>
            <a:pPr lvl="1"/>
            <a:r>
              <a:rPr lang="en-US" altLang="en-US" dirty="0"/>
              <a:t>Note:</a:t>
            </a:r>
          </a:p>
          <a:p>
            <a:pPr lvl="2"/>
            <a:r>
              <a:rPr lang="en-US" altLang="en-US" dirty="0"/>
              <a:t>Purchase discounts apply to remaining balance of account payable, </a:t>
            </a:r>
            <a:r>
              <a:rPr lang="en-US" altLang="en-US" b="1" dirty="0">
                <a:solidFill>
                  <a:srgbClr val="F89387"/>
                </a:solidFill>
              </a:rPr>
              <a:t>NOT</a:t>
            </a:r>
            <a:r>
              <a:rPr lang="en-US" altLang="en-US" dirty="0"/>
              <a:t> purchase price!</a:t>
            </a:r>
          </a:p>
          <a:p>
            <a:pPr lvl="2"/>
            <a:endParaRPr lang="en-US" altLang="en-US" dirty="0"/>
          </a:p>
          <a:p>
            <a:pPr lvl="2"/>
            <a:endParaRPr lang="en-US" altLang="en-US" dirty="0"/>
          </a:p>
        </p:txBody>
      </p:sp>
      <p:sp>
        <p:nvSpPr>
          <p:cNvPr id="4" name="Footer Placeholder 3">
            <a:extLst>
              <a:ext uri="{FF2B5EF4-FFF2-40B4-BE49-F238E27FC236}">
                <a16:creationId xmlns:a16="http://schemas.microsoft.com/office/drawing/2014/main" id="{3622CC79-CE7A-47C1-9626-A2721FC11004}"/>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5" name="Slide Number Placeholder 4">
            <a:extLst>
              <a:ext uri="{FF2B5EF4-FFF2-40B4-BE49-F238E27FC236}">
                <a16:creationId xmlns:a16="http://schemas.microsoft.com/office/drawing/2014/main" id="{305C0A85-A8F3-46B7-877B-D87A91C24D3F}"/>
              </a:ext>
            </a:extLst>
          </p:cNvPr>
          <p:cNvSpPr>
            <a:spLocks noGrp="1"/>
          </p:cNvSpPr>
          <p:nvPr>
            <p:ph type="sldNum" sz="quarter" idx="12"/>
          </p:nvPr>
        </p:nvSpPr>
        <p:spPr/>
        <p:txBody>
          <a:bodyPr/>
          <a:lstStyle/>
          <a:p>
            <a:fld id="{EBE3AD81-3AD4-9C46-856E-C08CF1183C60}" type="slidenum">
              <a:rPr lang="en-US" smtClean="0"/>
              <a:pPr/>
              <a:t>10</a:t>
            </a:fld>
            <a:endParaRPr lang="en-US" dirty="0"/>
          </a:p>
        </p:txBody>
      </p:sp>
    </p:spTree>
    <p:extLst>
      <p:ext uri="{BB962C8B-B14F-4D97-AF65-F5344CB8AC3E}">
        <p14:creationId xmlns:p14="http://schemas.microsoft.com/office/powerpoint/2010/main" val="298112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chemeClr val="accent2"/>
                </a:solidFill>
              </a:rPr>
              <a:t>Purchases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1038225" y="2330379"/>
            <a:ext cx="22820396" cy="10033073"/>
          </a:xfrm>
        </p:spPr>
        <p:txBody>
          <a:bodyPr/>
          <a:lstStyle/>
          <a:p>
            <a:r>
              <a:rPr lang="en-US" dirty="0"/>
              <a:t>Transaction 4: Purchase Discounts (cont’d)</a:t>
            </a:r>
          </a:p>
          <a:p>
            <a:pPr lvl="1"/>
            <a:r>
              <a:rPr lang="en-US" altLang="en-US" sz="4800" dirty="0"/>
              <a:t>Assume the supplier offers the credit term </a:t>
            </a:r>
            <a:r>
              <a:rPr lang="en-US" altLang="en-US" b="1" dirty="0"/>
              <a:t>2/10, n/30</a:t>
            </a:r>
            <a:r>
              <a:rPr lang="en-US" altLang="en-US" dirty="0"/>
              <a:t>, and</a:t>
            </a:r>
            <a:r>
              <a:rPr lang="en-US" altLang="en-US" sz="4800" dirty="0"/>
              <a:t> the local store pays the balance due of </a:t>
            </a:r>
            <a:r>
              <a:rPr lang="en-US" sz="4800" dirty="0"/>
              <a:t>€</a:t>
            </a:r>
            <a:r>
              <a:rPr lang="en-US" altLang="en-US" sz="4800" dirty="0"/>
              <a:t>3,500 (gross invoice price of </a:t>
            </a:r>
            <a:r>
              <a:rPr lang="en-US" sz="4800" dirty="0"/>
              <a:t>€</a:t>
            </a:r>
            <a:r>
              <a:rPr lang="en-US" altLang="en-US" sz="4800" dirty="0"/>
              <a:t>3,800 less purchase returns and allowances of </a:t>
            </a:r>
            <a:r>
              <a:rPr lang="en-US" sz="4800" dirty="0"/>
              <a:t>€</a:t>
            </a:r>
            <a:r>
              <a:rPr lang="en-US" altLang="en-US" sz="4800" dirty="0"/>
              <a:t>300)</a:t>
            </a:r>
            <a:endParaRPr lang="en-US" altLang="en-US" dirty="0"/>
          </a:p>
        </p:txBody>
      </p:sp>
      <p:sp>
        <p:nvSpPr>
          <p:cNvPr id="4" name="Arrow: Right 3">
            <a:extLst>
              <a:ext uri="{FF2B5EF4-FFF2-40B4-BE49-F238E27FC236}">
                <a16:creationId xmlns:a16="http://schemas.microsoft.com/office/drawing/2014/main" id="{5A718E78-59E4-44C6-892D-F3DAF9A2920E}"/>
              </a:ext>
            </a:extLst>
          </p:cNvPr>
          <p:cNvSpPr/>
          <p:nvPr/>
        </p:nvSpPr>
        <p:spPr>
          <a:xfrm>
            <a:off x="2829092" y="5846408"/>
            <a:ext cx="19982782" cy="579391"/>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7C8AF67-1F60-41C7-8895-BDBFAE387687}"/>
              </a:ext>
            </a:extLst>
          </p:cNvPr>
          <p:cNvSpPr/>
          <p:nvPr/>
        </p:nvSpPr>
        <p:spPr>
          <a:xfrm>
            <a:off x="2526633" y="5863726"/>
            <a:ext cx="604918" cy="60491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FCB5260-0665-4F1F-BFCC-037CBD61E820}"/>
              </a:ext>
            </a:extLst>
          </p:cNvPr>
          <p:cNvSpPr/>
          <p:nvPr/>
        </p:nvSpPr>
        <p:spPr>
          <a:xfrm>
            <a:off x="8686802" y="5863726"/>
            <a:ext cx="604918" cy="60491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B49AD7-552E-4254-AD38-2E26E0E17974}"/>
              </a:ext>
            </a:extLst>
          </p:cNvPr>
          <p:cNvSpPr/>
          <p:nvPr/>
        </p:nvSpPr>
        <p:spPr>
          <a:xfrm>
            <a:off x="19462418" y="5863726"/>
            <a:ext cx="604918" cy="60491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8714AD-9660-4FDA-84E1-20F58F6A7CB3}"/>
              </a:ext>
            </a:extLst>
          </p:cNvPr>
          <p:cNvSpPr txBox="1"/>
          <p:nvPr/>
        </p:nvSpPr>
        <p:spPr>
          <a:xfrm>
            <a:off x="4612773" y="5386754"/>
            <a:ext cx="2592807" cy="646331"/>
          </a:xfrm>
          <a:prstGeom prst="rect">
            <a:avLst/>
          </a:prstGeom>
          <a:noFill/>
        </p:spPr>
        <p:txBody>
          <a:bodyPr wrap="square">
            <a:spAutoFit/>
          </a:bodyPr>
          <a:lstStyle/>
          <a:p>
            <a:pPr algn="ctr"/>
            <a:r>
              <a:rPr lang="en-US" dirty="0">
                <a:solidFill>
                  <a:schemeClr val="accent2"/>
                </a:solidFill>
              </a:rPr>
              <a:t>2% discount</a:t>
            </a:r>
          </a:p>
        </p:txBody>
      </p:sp>
      <p:sp>
        <p:nvSpPr>
          <p:cNvPr id="12" name="TextBox 11">
            <a:extLst>
              <a:ext uri="{FF2B5EF4-FFF2-40B4-BE49-F238E27FC236}">
                <a16:creationId xmlns:a16="http://schemas.microsoft.com/office/drawing/2014/main" id="{5562FDD2-12D0-486E-938F-F210547D7786}"/>
              </a:ext>
            </a:extLst>
          </p:cNvPr>
          <p:cNvSpPr txBox="1"/>
          <p:nvPr/>
        </p:nvSpPr>
        <p:spPr>
          <a:xfrm>
            <a:off x="13080665" y="5379749"/>
            <a:ext cx="2592807" cy="646331"/>
          </a:xfrm>
          <a:prstGeom prst="rect">
            <a:avLst/>
          </a:prstGeom>
          <a:noFill/>
        </p:spPr>
        <p:txBody>
          <a:bodyPr wrap="square">
            <a:spAutoFit/>
          </a:bodyPr>
          <a:lstStyle/>
          <a:p>
            <a:pPr algn="ctr"/>
            <a:r>
              <a:rPr lang="en-US" dirty="0">
                <a:solidFill>
                  <a:schemeClr val="accent2"/>
                </a:solidFill>
              </a:rPr>
              <a:t>no discount</a:t>
            </a:r>
          </a:p>
        </p:txBody>
      </p:sp>
      <p:sp>
        <p:nvSpPr>
          <p:cNvPr id="13" name="TextBox 12">
            <a:extLst>
              <a:ext uri="{FF2B5EF4-FFF2-40B4-BE49-F238E27FC236}">
                <a16:creationId xmlns:a16="http://schemas.microsoft.com/office/drawing/2014/main" id="{92D52EAE-7477-453C-AF8D-CE4B176DEDDF}"/>
              </a:ext>
            </a:extLst>
          </p:cNvPr>
          <p:cNvSpPr txBox="1"/>
          <p:nvPr/>
        </p:nvSpPr>
        <p:spPr>
          <a:xfrm>
            <a:off x="19911591" y="5379749"/>
            <a:ext cx="2592807" cy="646331"/>
          </a:xfrm>
          <a:prstGeom prst="rect">
            <a:avLst/>
          </a:prstGeom>
          <a:noFill/>
        </p:spPr>
        <p:txBody>
          <a:bodyPr wrap="square">
            <a:spAutoFit/>
          </a:bodyPr>
          <a:lstStyle/>
          <a:p>
            <a:pPr algn="ctr"/>
            <a:r>
              <a:rPr lang="en-US" dirty="0">
                <a:solidFill>
                  <a:schemeClr val="accent2"/>
                </a:solidFill>
              </a:rPr>
              <a:t>overdue</a:t>
            </a:r>
          </a:p>
        </p:txBody>
      </p:sp>
      <p:sp>
        <p:nvSpPr>
          <p:cNvPr id="14" name="TextBox 13">
            <a:extLst>
              <a:ext uri="{FF2B5EF4-FFF2-40B4-BE49-F238E27FC236}">
                <a16:creationId xmlns:a16="http://schemas.microsoft.com/office/drawing/2014/main" id="{631F5E5B-7878-41CB-A05F-8AA27004CBB8}"/>
              </a:ext>
            </a:extLst>
          </p:cNvPr>
          <p:cNvSpPr txBox="1"/>
          <p:nvPr/>
        </p:nvSpPr>
        <p:spPr>
          <a:xfrm>
            <a:off x="1532688" y="6569292"/>
            <a:ext cx="2592807" cy="646331"/>
          </a:xfrm>
          <a:prstGeom prst="rect">
            <a:avLst/>
          </a:prstGeom>
          <a:noFill/>
        </p:spPr>
        <p:txBody>
          <a:bodyPr wrap="square">
            <a:spAutoFit/>
          </a:bodyPr>
          <a:lstStyle/>
          <a:p>
            <a:pPr algn="ctr"/>
            <a:r>
              <a:rPr lang="en-US" b="1" dirty="0">
                <a:solidFill>
                  <a:schemeClr val="accent2"/>
                </a:solidFill>
              </a:rPr>
              <a:t>May 1</a:t>
            </a:r>
          </a:p>
        </p:txBody>
      </p:sp>
      <p:sp>
        <p:nvSpPr>
          <p:cNvPr id="15" name="TextBox 14">
            <a:extLst>
              <a:ext uri="{FF2B5EF4-FFF2-40B4-BE49-F238E27FC236}">
                <a16:creationId xmlns:a16="http://schemas.microsoft.com/office/drawing/2014/main" id="{CA6BCF84-9CB1-4F61-AB60-97B16995F875}"/>
              </a:ext>
            </a:extLst>
          </p:cNvPr>
          <p:cNvSpPr txBox="1"/>
          <p:nvPr/>
        </p:nvSpPr>
        <p:spPr>
          <a:xfrm>
            <a:off x="7692857" y="6569292"/>
            <a:ext cx="2592807" cy="646331"/>
          </a:xfrm>
          <a:prstGeom prst="rect">
            <a:avLst/>
          </a:prstGeom>
          <a:noFill/>
        </p:spPr>
        <p:txBody>
          <a:bodyPr wrap="square">
            <a:spAutoFit/>
          </a:bodyPr>
          <a:lstStyle/>
          <a:p>
            <a:pPr algn="ctr"/>
            <a:r>
              <a:rPr lang="en-US" b="1" dirty="0">
                <a:solidFill>
                  <a:schemeClr val="accent2"/>
                </a:solidFill>
              </a:rPr>
              <a:t>May 10</a:t>
            </a:r>
          </a:p>
        </p:txBody>
      </p:sp>
      <p:sp>
        <p:nvSpPr>
          <p:cNvPr id="16" name="TextBox 15">
            <a:extLst>
              <a:ext uri="{FF2B5EF4-FFF2-40B4-BE49-F238E27FC236}">
                <a16:creationId xmlns:a16="http://schemas.microsoft.com/office/drawing/2014/main" id="{9A4C8458-7344-4ADB-B8FD-4763777BB35F}"/>
              </a:ext>
            </a:extLst>
          </p:cNvPr>
          <p:cNvSpPr txBox="1"/>
          <p:nvPr/>
        </p:nvSpPr>
        <p:spPr>
          <a:xfrm>
            <a:off x="18468473" y="6569292"/>
            <a:ext cx="2592807" cy="646331"/>
          </a:xfrm>
          <a:prstGeom prst="rect">
            <a:avLst/>
          </a:prstGeom>
          <a:noFill/>
        </p:spPr>
        <p:txBody>
          <a:bodyPr wrap="square">
            <a:spAutoFit/>
          </a:bodyPr>
          <a:lstStyle/>
          <a:p>
            <a:pPr algn="ctr"/>
            <a:r>
              <a:rPr lang="en-US" b="1" dirty="0">
                <a:solidFill>
                  <a:schemeClr val="accent2"/>
                </a:solidFill>
              </a:rPr>
              <a:t>May 30</a:t>
            </a:r>
          </a:p>
        </p:txBody>
      </p:sp>
      <p:graphicFrame>
        <p:nvGraphicFramePr>
          <p:cNvPr id="18" name="Table 19">
            <a:extLst>
              <a:ext uri="{FF2B5EF4-FFF2-40B4-BE49-F238E27FC236}">
                <a16:creationId xmlns:a16="http://schemas.microsoft.com/office/drawing/2014/main" id="{D3C20AA9-9BCD-4D7F-BCD7-EC4762626656}"/>
              </a:ext>
            </a:extLst>
          </p:cNvPr>
          <p:cNvGraphicFramePr>
            <a:graphicFrameLocks noGrp="1"/>
          </p:cNvGraphicFramePr>
          <p:nvPr>
            <p:extLst>
              <p:ext uri="{D42A27DB-BD31-4B8C-83A1-F6EECF244321}">
                <p14:modId xmlns:p14="http://schemas.microsoft.com/office/powerpoint/2010/main" val="3463233245"/>
              </p:ext>
            </p:extLst>
          </p:nvPr>
        </p:nvGraphicFramePr>
        <p:xfrm>
          <a:off x="2361531" y="8028439"/>
          <a:ext cx="7095290" cy="2619069"/>
        </p:xfrm>
        <a:graphic>
          <a:graphicData uri="http://schemas.openxmlformats.org/drawingml/2006/table">
            <a:tbl>
              <a:tblPr firstRow="1" bandRow="1">
                <a:tableStyleId>{2D5ABB26-0587-4C30-8999-92F81FD0307C}</a:tableStyleId>
              </a:tblPr>
              <a:tblGrid>
                <a:gridCol w="4063332">
                  <a:extLst>
                    <a:ext uri="{9D8B030D-6E8A-4147-A177-3AD203B41FA5}">
                      <a16:colId xmlns:a16="http://schemas.microsoft.com/office/drawing/2014/main" val="2495321805"/>
                    </a:ext>
                  </a:extLst>
                </a:gridCol>
                <a:gridCol w="1431758">
                  <a:extLst>
                    <a:ext uri="{9D8B030D-6E8A-4147-A177-3AD203B41FA5}">
                      <a16:colId xmlns:a16="http://schemas.microsoft.com/office/drawing/2014/main" val="1845217590"/>
                    </a:ext>
                  </a:extLst>
                </a:gridCol>
                <a:gridCol w="1600200">
                  <a:extLst>
                    <a:ext uri="{9D8B030D-6E8A-4147-A177-3AD203B41FA5}">
                      <a16:colId xmlns:a16="http://schemas.microsoft.com/office/drawing/2014/main" val="3252659513"/>
                    </a:ext>
                  </a:extLst>
                </a:gridCol>
              </a:tblGrid>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Accounts Payable</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3,500</a:t>
                      </a:r>
                    </a:p>
                  </a:txBody>
                  <a:tcPr anchor="ctr">
                    <a:solidFill>
                      <a:schemeClr val="accent3"/>
                    </a:solidFill>
                  </a:tcPr>
                </a:tc>
                <a:tc>
                  <a:txBody>
                    <a:bodyPr/>
                    <a:lstStyle/>
                    <a:p>
                      <a:pPr algn="r"/>
                      <a:endParaRPr lang="en-US" sz="36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        Inventory</a:t>
                      </a:r>
                      <a:endParaRPr lang="en-US" sz="40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3600" dirty="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70</a:t>
                      </a:r>
                    </a:p>
                  </a:txBody>
                  <a:tcPr anchor="ctr">
                    <a:solidFill>
                      <a:schemeClr val="accent3"/>
                    </a:solidFill>
                  </a:tcPr>
                </a:tc>
                <a:extLst>
                  <a:ext uri="{0D108BD9-81ED-4DB2-BD59-A6C34878D82A}">
                    <a16:rowId xmlns:a16="http://schemas.microsoft.com/office/drawing/2014/main" val="301783878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        Cash</a:t>
                      </a:r>
                    </a:p>
                  </a:txBody>
                  <a:tcPr anchor="ctr">
                    <a:solidFill>
                      <a:schemeClr val="accent3"/>
                    </a:solidFill>
                  </a:tcPr>
                </a:tc>
                <a:tc>
                  <a:txBody>
                    <a:bodyPr/>
                    <a:lstStyle/>
                    <a:p>
                      <a:pPr algn="r"/>
                      <a:endParaRPr lang="en-US" sz="3600" dirty="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3,430</a:t>
                      </a:r>
                    </a:p>
                  </a:txBody>
                  <a:tcPr anchor="ctr">
                    <a:solidFill>
                      <a:schemeClr val="accent3"/>
                    </a:solidFill>
                  </a:tcPr>
                </a:tc>
                <a:extLst>
                  <a:ext uri="{0D108BD9-81ED-4DB2-BD59-A6C34878D82A}">
                    <a16:rowId xmlns:a16="http://schemas.microsoft.com/office/drawing/2014/main" val="2562033240"/>
                  </a:ext>
                </a:extLst>
              </a:tr>
            </a:tbl>
          </a:graphicData>
        </a:graphic>
      </p:graphicFrame>
      <p:graphicFrame>
        <p:nvGraphicFramePr>
          <p:cNvPr id="19" name="Table 19">
            <a:extLst>
              <a:ext uri="{FF2B5EF4-FFF2-40B4-BE49-F238E27FC236}">
                <a16:creationId xmlns:a16="http://schemas.microsoft.com/office/drawing/2014/main" id="{BDB9A9D6-AFA7-41C7-A112-C9A22C034BCC}"/>
              </a:ext>
            </a:extLst>
          </p:cNvPr>
          <p:cNvGraphicFramePr>
            <a:graphicFrameLocks noGrp="1"/>
          </p:cNvGraphicFramePr>
          <p:nvPr>
            <p:extLst>
              <p:ext uri="{D42A27DB-BD31-4B8C-83A1-F6EECF244321}">
                <p14:modId xmlns:p14="http://schemas.microsoft.com/office/powerpoint/2010/main" val="335540026"/>
              </p:ext>
            </p:extLst>
          </p:nvPr>
        </p:nvGraphicFramePr>
        <p:xfrm>
          <a:off x="11081250" y="8028439"/>
          <a:ext cx="7206749" cy="1746046"/>
        </p:xfrm>
        <a:graphic>
          <a:graphicData uri="http://schemas.openxmlformats.org/drawingml/2006/table">
            <a:tbl>
              <a:tblPr firstRow="1" bandRow="1">
                <a:tableStyleId>{2D5ABB26-0587-4C30-8999-92F81FD0307C}</a:tableStyleId>
              </a:tblPr>
              <a:tblGrid>
                <a:gridCol w="4295108">
                  <a:extLst>
                    <a:ext uri="{9D8B030D-6E8A-4147-A177-3AD203B41FA5}">
                      <a16:colId xmlns:a16="http://schemas.microsoft.com/office/drawing/2014/main" val="2495321805"/>
                    </a:ext>
                  </a:extLst>
                </a:gridCol>
                <a:gridCol w="1443789">
                  <a:extLst>
                    <a:ext uri="{9D8B030D-6E8A-4147-A177-3AD203B41FA5}">
                      <a16:colId xmlns:a16="http://schemas.microsoft.com/office/drawing/2014/main" val="1845217590"/>
                    </a:ext>
                  </a:extLst>
                </a:gridCol>
                <a:gridCol w="1467852">
                  <a:extLst>
                    <a:ext uri="{9D8B030D-6E8A-4147-A177-3AD203B41FA5}">
                      <a16:colId xmlns:a16="http://schemas.microsoft.com/office/drawing/2014/main" val="3252659513"/>
                    </a:ext>
                  </a:extLst>
                </a:gridCol>
              </a:tblGrid>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Accounts Payable</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3,500</a:t>
                      </a:r>
                    </a:p>
                  </a:txBody>
                  <a:tcPr anchor="ctr">
                    <a:solidFill>
                      <a:schemeClr val="accent3"/>
                    </a:solidFill>
                  </a:tcPr>
                </a:tc>
                <a:tc>
                  <a:txBody>
                    <a:bodyPr/>
                    <a:lstStyle/>
                    <a:p>
                      <a:pPr algn="r"/>
                      <a:endParaRPr lang="en-US" sz="36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        Cash</a:t>
                      </a:r>
                      <a:endParaRPr lang="en-US" sz="40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360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3,500</a:t>
                      </a:r>
                    </a:p>
                  </a:txBody>
                  <a:tcPr anchor="ctr">
                    <a:solidFill>
                      <a:schemeClr val="accent3"/>
                    </a:solidFill>
                  </a:tcPr>
                </a:tc>
                <a:extLst>
                  <a:ext uri="{0D108BD9-81ED-4DB2-BD59-A6C34878D82A}">
                    <a16:rowId xmlns:a16="http://schemas.microsoft.com/office/drawing/2014/main" val="3017838781"/>
                  </a:ext>
                </a:extLst>
              </a:tr>
            </a:tbl>
          </a:graphicData>
        </a:graphic>
      </p:graphicFrame>
      <p:sp>
        <p:nvSpPr>
          <p:cNvPr id="23" name="TextBox 22">
            <a:extLst>
              <a:ext uri="{FF2B5EF4-FFF2-40B4-BE49-F238E27FC236}">
                <a16:creationId xmlns:a16="http://schemas.microsoft.com/office/drawing/2014/main" id="{0EF9AD9A-B94B-4E45-A668-E212E732763B}"/>
              </a:ext>
            </a:extLst>
          </p:cNvPr>
          <p:cNvSpPr txBox="1"/>
          <p:nvPr/>
        </p:nvSpPr>
        <p:spPr>
          <a:xfrm>
            <a:off x="2361530" y="10647508"/>
            <a:ext cx="7095289" cy="1754326"/>
          </a:xfrm>
          <a:prstGeom prst="rect">
            <a:avLst/>
          </a:prstGeom>
          <a:noFill/>
        </p:spPr>
        <p:txBody>
          <a:bodyPr wrap="square">
            <a:spAutoFit/>
          </a:bodyPr>
          <a:lstStyle/>
          <a:p>
            <a:r>
              <a:rPr lang="en-US" dirty="0"/>
              <a:t>(Discount = €3,500 × 2% = €70)</a:t>
            </a:r>
          </a:p>
          <a:p>
            <a:r>
              <a:rPr lang="en-US" dirty="0"/>
              <a:t>Purchase discount is recorded as a reduction in the</a:t>
            </a:r>
            <a:r>
              <a:rPr lang="en-US" b="1" dirty="0"/>
              <a:t> inventory </a:t>
            </a:r>
            <a:r>
              <a:rPr lang="en-US" dirty="0"/>
              <a:t>cost</a:t>
            </a:r>
          </a:p>
        </p:txBody>
      </p:sp>
      <p:sp>
        <p:nvSpPr>
          <p:cNvPr id="24" name="TextBox 23">
            <a:extLst>
              <a:ext uri="{FF2B5EF4-FFF2-40B4-BE49-F238E27FC236}">
                <a16:creationId xmlns:a16="http://schemas.microsoft.com/office/drawing/2014/main" id="{F1297BC8-8EBD-40C6-801C-CCFD28DA2C7B}"/>
              </a:ext>
            </a:extLst>
          </p:cNvPr>
          <p:cNvSpPr txBox="1"/>
          <p:nvPr/>
        </p:nvSpPr>
        <p:spPr>
          <a:xfrm>
            <a:off x="2361531" y="7359116"/>
            <a:ext cx="5964322" cy="646331"/>
          </a:xfrm>
          <a:prstGeom prst="rect">
            <a:avLst/>
          </a:prstGeom>
          <a:noFill/>
        </p:spPr>
        <p:txBody>
          <a:bodyPr wrap="square">
            <a:spAutoFit/>
          </a:bodyPr>
          <a:lstStyle/>
          <a:p>
            <a:r>
              <a:rPr lang="en-US" b="1" dirty="0">
                <a:solidFill>
                  <a:schemeClr val="accent2"/>
                </a:solidFill>
              </a:rPr>
              <a:t>If pay within 10 days …</a:t>
            </a:r>
          </a:p>
        </p:txBody>
      </p:sp>
      <p:sp>
        <p:nvSpPr>
          <p:cNvPr id="25" name="TextBox 24">
            <a:extLst>
              <a:ext uri="{FF2B5EF4-FFF2-40B4-BE49-F238E27FC236}">
                <a16:creationId xmlns:a16="http://schemas.microsoft.com/office/drawing/2014/main" id="{2B8A84F7-47ED-4457-8B0A-EFF18C389C13}"/>
              </a:ext>
            </a:extLst>
          </p:cNvPr>
          <p:cNvSpPr txBox="1"/>
          <p:nvPr/>
        </p:nvSpPr>
        <p:spPr>
          <a:xfrm>
            <a:off x="11081250" y="7359116"/>
            <a:ext cx="7483476" cy="646331"/>
          </a:xfrm>
          <a:prstGeom prst="rect">
            <a:avLst/>
          </a:prstGeom>
          <a:noFill/>
        </p:spPr>
        <p:txBody>
          <a:bodyPr wrap="square">
            <a:spAutoFit/>
          </a:bodyPr>
          <a:lstStyle/>
          <a:p>
            <a:r>
              <a:rPr lang="en-US" b="1" dirty="0">
                <a:solidFill>
                  <a:schemeClr val="accent2"/>
                </a:solidFill>
              </a:rPr>
              <a:t>If pay after the discount period …</a:t>
            </a:r>
          </a:p>
        </p:txBody>
      </p:sp>
      <p:sp>
        <p:nvSpPr>
          <p:cNvPr id="26" name="TextBox 25">
            <a:extLst>
              <a:ext uri="{FF2B5EF4-FFF2-40B4-BE49-F238E27FC236}">
                <a16:creationId xmlns:a16="http://schemas.microsoft.com/office/drawing/2014/main" id="{51203B23-A044-46A1-8257-5F230623AC6F}"/>
              </a:ext>
            </a:extLst>
          </p:cNvPr>
          <p:cNvSpPr txBox="1"/>
          <p:nvPr/>
        </p:nvSpPr>
        <p:spPr>
          <a:xfrm>
            <a:off x="11081250" y="9797477"/>
            <a:ext cx="7483476" cy="646331"/>
          </a:xfrm>
          <a:prstGeom prst="rect">
            <a:avLst/>
          </a:prstGeom>
          <a:noFill/>
        </p:spPr>
        <p:txBody>
          <a:bodyPr wrap="square">
            <a:spAutoFit/>
          </a:bodyPr>
          <a:lstStyle/>
          <a:p>
            <a:r>
              <a:rPr lang="en-US" dirty="0"/>
              <a:t>Not discount is offered on the payment</a:t>
            </a:r>
          </a:p>
        </p:txBody>
      </p:sp>
      <p:sp>
        <p:nvSpPr>
          <p:cNvPr id="8" name="Footer Placeholder 7">
            <a:extLst>
              <a:ext uri="{FF2B5EF4-FFF2-40B4-BE49-F238E27FC236}">
                <a16:creationId xmlns:a16="http://schemas.microsoft.com/office/drawing/2014/main" id="{D3A5FF22-B7F8-4FC5-A784-E7FDDF57C30B}"/>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9" name="Slide Number Placeholder 8">
            <a:extLst>
              <a:ext uri="{FF2B5EF4-FFF2-40B4-BE49-F238E27FC236}">
                <a16:creationId xmlns:a16="http://schemas.microsoft.com/office/drawing/2014/main" id="{A4820B8D-2A78-4446-B901-5B873C22299A}"/>
              </a:ext>
            </a:extLst>
          </p:cNvPr>
          <p:cNvSpPr>
            <a:spLocks noGrp="1"/>
          </p:cNvSpPr>
          <p:nvPr>
            <p:ph type="sldNum" sz="quarter" idx="12"/>
          </p:nvPr>
        </p:nvSpPr>
        <p:spPr/>
        <p:txBody>
          <a:bodyPr/>
          <a:lstStyle/>
          <a:p>
            <a:fld id="{EBE3AD81-3AD4-9C46-856E-C08CF1183C60}" type="slidenum">
              <a:rPr lang="en-US" smtClean="0"/>
              <a:pPr/>
              <a:t>11</a:t>
            </a:fld>
            <a:endParaRPr lang="en-US" dirty="0"/>
          </a:p>
        </p:txBody>
      </p:sp>
    </p:spTree>
    <p:extLst>
      <p:ext uri="{BB962C8B-B14F-4D97-AF65-F5344CB8AC3E}">
        <p14:creationId xmlns:p14="http://schemas.microsoft.com/office/powerpoint/2010/main" val="30203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ED5F-358E-4BA2-883B-BD1E538470EC}"/>
              </a:ext>
            </a:extLst>
          </p:cNvPr>
          <p:cNvSpPr>
            <a:spLocks noGrp="1"/>
          </p:cNvSpPr>
          <p:nvPr>
            <p:ph type="title"/>
          </p:nvPr>
        </p:nvSpPr>
        <p:spPr/>
        <p:txBody>
          <a:bodyPr/>
          <a:lstStyle/>
          <a:p>
            <a:r>
              <a:rPr lang="en-US" dirty="0"/>
              <a:t>Summary of Purchasing Transactions</a:t>
            </a:r>
          </a:p>
        </p:txBody>
      </p:sp>
      <p:sp>
        <p:nvSpPr>
          <p:cNvPr id="3" name="Content Placeholder 2">
            <a:extLst>
              <a:ext uri="{FF2B5EF4-FFF2-40B4-BE49-F238E27FC236}">
                <a16:creationId xmlns:a16="http://schemas.microsoft.com/office/drawing/2014/main" id="{06DF3B6C-6EF9-495A-BDFD-133418B44172}"/>
              </a:ext>
            </a:extLst>
          </p:cNvPr>
          <p:cNvSpPr>
            <a:spLocks noGrp="1"/>
          </p:cNvSpPr>
          <p:nvPr>
            <p:ph sz="quarter" idx="13"/>
          </p:nvPr>
        </p:nvSpPr>
        <p:spPr/>
        <p:txBody>
          <a:bodyPr/>
          <a:lstStyle/>
          <a:p>
            <a:r>
              <a:rPr lang="en-US" sz="4800" dirty="0"/>
              <a:t>The local store originally purchased €3,800 worth of inventory on account for resale. It then returned €300 of goods. It paid €150 in freight charges, and finally, it received a €70 discount off the balance owed because it paid within the discount period. This results in a balance in Inventory of €3,580</a:t>
            </a:r>
          </a:p>
          <a:p>
            <a:r>
              <a:rPr lang="en-US" sz="4800" dirty="0"/>
              <a:t>The following T-accounts (with transaction descriptions in blue) provide a summary of the effect of the previous transactions</a:t>
            </a:r>
            <a:endParaRPr lang="en-US" sz="4800" b="1" dirty="0"/>
          </a:p>
          <a:p>
            <a:endParaRPr lang="en-US" dirty="0"/>
          </a:p>
        </p:txBody>
      </p:sp>
      <p:graphicFrame>
        <p:nvGraphicFramePr>
          <p:cNvPr id="7" name="Table 6">
            <a:extLst>
              <a:ext uri="{FF2B5EF4-FFF2-40B4-BE49-F238E27FC236}">
                <a16:creationId xmlns:a16="http://schemas.microsoft.com/office/drawing/2014/main" id="{802D89CC-0752-48E9-BE4C-249106148539}"/>
              </a:ext>
            </a:extLst>
          </p:cNvPr>
          <p:cNvGraphicFramePr>
            <a:graphicFrameLocks noGrp="1"/>
          </p:cNvGraphicFramePr>
          <p:nvPr>
            <p:extLst>
              <p:ext uri="{D42A27DB-BD31-4B8C-83A1-F6EECF244321}">
                <p14:modId xmlns:p14="http://schemas.microsoft.com/office/powerpoint/2010/main" val="212145519"/>
              </p:ext>
            </p:extLst>
          </p:nvPr>
        </p:nvGraphicFramePr>
        <p:xfrm>
          <a:off x="1916077" y="6832655"/>
          <a:ext cx="9785682" cy="2568786"/>
        </p:xfrm>
        <a:graphic>
          <a:graphicData uri="http://schemas.openxmlformats.org/drawingml/2006/table">
            <a:tbl>
              <a:tblPr firstRow="1"/>
              <a:tblGrid>
                <a:gridCol w="2368919">
                  <a:extLst>
                    <a:ext uri="{9D8B030D-6E8A-4147-A177-3AD203B41FA5}">
                      <a16:colId xmlns:a16="http://schemas.microsoft.com/office/drawing/2014/main" val="3426906844"/>
                    </a:ext>
                  </a:extLst>
                </a:gridCol>
                <a:gridCol w="1745209">
                  <a:extLst>
                    <a:ext uri="{9D8B030D-6E8A-4147-A177-3AD203B41FA5}">
                      <a16:colId xmlns:a16="http://schemas.microsoft.com/office/drawing/2014/main" val="1257545316"/>
                    </a:ext>
                  </a:extLst>
                </a:gridCol>
                <a:gridCol w="1745209">
                  <a:extLst>
                    <a:ext uri="{9D8B030D-6E8A-4147-A177-3AD203B41FA5}">
                      <a16:colId xmlns:a16="http://schemas.microsoft.com/office/drawing/2014/main" val="1305270033"/>
                    </a:ext>
                  </a:extLst>
                </a:gridCol>
                <a:gridCol w="3926345">
                  <a:extLst>
                    <a:ext uri="{9D8B030D-6E8A-4147-A177-3AD203B41FA5}">
                      <a16:colId xmlns:a16="http://schemas.microsoft.com/office/drawing/2014/main" val="781557955"/>
                    </a:ext>
                  </a:extLst>
                </a:gridCol>
              </a:tblGrid>
              <a:tr h="182245">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fontAlgn="b"/>
                      <a:r>
                        <a:rPr lang="en-US" sz="3600" b="1" u="none" strike="noStrike" dirty="0">
                          <a:solidFill>
                            <a:schemeClr val="tx2"/>
                          </a:solidFill>
                          <a:effectLst/>
                        </a:rPr>
                        <a:t>Inventory</a:t>
                      </a:r>
                      <a:endParaRPr lang="en-US" sz="3600" b="1" i="0" u="none" strike="noStrike" dirty="0">
                        <a:solidFill>
                          <a:schemeClr val="tx2"/>
                        </a:solidFill>
                        <a:effectLst/>
                        <a:latin typeface="Calibri" panose="020F0502020204030204" pitchFamily="34" charset="0"/>
                      </a:endParaRPr>
                    </a:p>
                  </a:txBody>
                  <a:tcPr marL="4233" marR="4233" marT="4233" marB="91440" anchor="b">
                    <a:lnL w="12700" cmpd="sng">
                      <a:noFill/>
                    </a:lnL>
                    <a:lnR w="12700" cmpd="sng">
                      <a:noFill/>
                    </a:lnR>
                    <a:lnT w="127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182880"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6994889"/>
                  </a:ext>
                </a:extLst>
              </a:tr>
              <a:tr h="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accent2"/>
                          </a:solidFill>
                          <a:effectLst/>
                        </a:rPr>
                        <a:t>1 Purchase</a:t>
                      </a:r>
                      <a:endParaRPr lang="en-US" sz="3200" b="1" i="0" u="none" strike="noStrike" dirty="0">
                        <a:solidFill>
                          <a:schemeClr val="accent2"/>
                        </a:solidFill>
                        <a:effectLst/>
                        <a:latin typeface="Calibri" panose="020F0502020204030204" pitchFamily="34" charset="0"/>
                      </a:endParaRPr>
                    </a:p>
                  </a:txBody>
                  <a:tcPr marL="4233" marR="18288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3,800</a:t>
                      </a:r>
                      <a:endParaRPr lang="en-US" sz="3200" b="1" i="0" u="none" strike="noStrike" dirty="0">
                        <a:solidFill>
                          <a:schemeClr val="tx2"/>
                        </a:solidFill>
                        <a:effectLst/>
                        <a:latin typeface="Calibri" panose="020F0502020204030204" pitchFamily="34" charset="0"/>
                      </a:endParaRPr>
                    </a:p>
                  </a:txBody>
                  <a:tcPr marL="4233" marR="182880" marT="91440" marB="91440" anchor="b">
                    <a:lnL w="12700" cmpd="sng">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300</a:t>
                      </a:r>
                      <a:endParaRPr lang="en-US" sz="3200" b="1" i="0" u="none" strike="noStrike" dirty="0">
                        <a:solidFill>
                          <a:schemeClr val="tx2"/>
                        </a:solidFill>
                        <a:effectLst/>
                        <a:latin typeface="Calibri" panose="020F0502020204030204" pitchFamily="34" charset="0"/>
                      </a:endParaRPr>
                    </a:p>
                  </a:txBody>
                  <a:tcPr marL="4233" marR="182880" marT="91440" marB="91440" anchor="b">
                    <a:lnL w="19050" cap="flat" cmpd="sng" algn="ctr">
                      <a:solidFill>
                        <a:srgbClr val="000000"/>
                      </a:solidFill>
                      <a:prstDash val="solid"/>
                      <a:round/>
                      <a:headEnd type="none" w="med" len="med"/>
                      <a:tailEnd type="none" w="med" len="med"/>
                    </a:lnL>
                    <a:lnR w="12700" cmpd="sng">
                      <a:noFill/>
                    </a:lnR>
                    <a:lnT w="1905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r>
                        <a:rPr lang="en-US" sz="3200" b="1" u="none" strike="noStrike" dirty="0">
                          <a:solidFill>
                            <a:schemeClr val="accent2"/>
                          </a:solidFill>
                          <a:effectLst/>
                        </a:rPr>
                        <a:t>3 Purchase return</a:t>
                      </a:r>
                      <a:endParaRPr lang="en-US" sz="3200" b="1" i="0" u="none" strike="noStrike" dirty="0">
                        <a:solidFill>
                          <a:schemeClr val="accent2"/>
                        </a:solidFill>
                        <a:effectLst/>
                        <a:latin typeface="Calibri" panose="020F0502020204030204" pitchFamily="34" charset="0"/>
                      </a:endParaRPr>
                    </a:p>
                  </a:txBody>
                  <a:tcPr marL="182880" marR="4233"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3936974"/>
                  </a:ext>
                </a:extLst>
              </a:tr>
              <a:tr h="182245">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accent2"/>
                          </a:solidFill>
                          <a:effectLst/>
                        </a:rPr>
                        <a:t> 2 Freight-in</a:t>
                      </a:r>
                      <a:endParaRPr lang="en-US" sz="3200" b="1" i="0" u="none" strike="noStrike" dirty="0">
                        <a:solidFill>
                          <a:schemeClr val="accent2"/>
                        </a:solidFill>
                        <a:effectLst/>
                        <a:latin typeface="Calibri" panose="020F0502020204030204" pitchFamily="34" charset="0"/>
                      </a:endParaRPr>
                    </a:p>
                  </a:txBody>
                  <a:tcPr marL="4233" marR="182880"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150</a:t>
                      </a:r>
                      <a:endParaRPr lang="en-US" sz="3200" b="1" i="0" u="none" strike="noStrike" dirty="0">
                        <a:solidFill>
                          <a:schemeClr val="tx2"/>
                        </a:solidFill>
                        <a:effectLst/>
                        <a:latin typeface="Calibri" panose="020F0502020204030204" pitchFamily="34" charset="0"/>
                      </a:endParaRPr>
                    </a:p>
                  </a:txBody>
                  <a:tcPr marL="4233" marR="182880" marT="4233" marB="91440" anchor="b">
                    <a:lnL w="12700" cmpd="sng">
                      <a:noFill/>
                    </a:lnL>
                    <a:lnR w="19050" cap="flat" cmpd="sng" algn="ctr">
                      <a:solidFill>
                        <a:srgbClr val="000000"/>
                      </a:solidFill>
                      <a:prstDash val="solid"/>
                      <a:round/>
                      <a:headEnd type="none" w="med" len="med"/>
                      <a:tailEnd type="none" w="med" len="med"/>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70</a:t>
                      </a:r>
                      <a:endParaRPr lang="en-US" sz="3200" b="1" i="0" u="none" strike="noStrike" dirty="0">
                        <a:solidFill>
                          <a:schemeClr val="tx2"/>
                        </a:solidFill>
                        <a:effectLst/>
                        <a:latin typeface="Calibri" panose="020F0502020204030204" pitchFamily="34" charset="0"/>
                      </a:endParaRPr>
                    </a:p>
                  </a:txBody>
                  <a:tcPr marL="4233" marR="182880" marT="4233" marB="91440" anchor="b">
                    <a:lnL w="19050" cap="flat" cmpd="sng" algn="ctr">
                      <a:solidFill>
                        <a:srgbClr val="000000"/>
                      </a:solidFill>
                      <a:prstDash val="solid"/>
                      <a:round/>
                      <a:headEnd type="none" w="med" len="med"/>
                      <a:tailEnd type="none" w="med" len="med"/>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r>
                        <a:rPr lang="en-US" sz="3200" b="1" u="none" strike="noStrike" dirty="0">
                          <a:solidFill>
                            <a:schemeClr val="accent2"/>
                          </a:solidFill>
                          <a:effectLst/>
                        </a:rPr>
                        <a:t>4 Purchase discount</a:t>
                      </a:r>
                      <a:endParaRPr lang="en-US" sz="3200" b="1" i="0" u="none" strike="noStrike" dirty="0">
                        <a:solidFill>
                          <a:schemeClr val="accent2"/>
                        </a:solidFill>
                        <a:effectLst/>
                        <a:latin typeface="Calibri" panose="020F0502020204030204" pitchFamily="34" charset="0"/>
                      </a:endParaRPr>
                    </a:p>
                  </a:txBody>
                  <a:tcPr marL="182880" marR="4233"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7687620"/>
                  </a:ext>
                </a:extLst>
              </a:tr>
              <a:tr h="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accent2"/>
                          </a:solidFill>
                          <a:effectLst/>
                        </a:rPr>
                        <a:t>Balance</a:t>
                      </a:r>
                      <a:endParaRPr lang="en-US" sz="3200" b="1" i="0" u="none" strike="noStrike" dirty="0">
                        <a:solidFill>
                          <a:schemeClr val="accent2"/>
                        </a:solidFill>
                        <a:effectLst/>
                        <a:latin typeface="Calibri" panose="020F0502020204030204" pitchFamily="34" charset="0"/>
                      </a:endParaRPr>
                    </a:p>
                  </a:txBody>
                  <a:tcPr marL="4233" marR="18288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3,580</a:t>
                      </a:r>
                      <a:endParaRPr lang="en-US" sz="3200" b="1" i="0" u="none" strike="noStrike" dirty="0">
                        <a:solidFill>
                          <a:schemeClr val="tx2"/>
                        </a:solidFill>
                        <a:effectLst/>
                        <a:latin typeface="Calibri" panose="020F0502020204030204" pitchFamily="34" charset="0"/>
                      </a:endParaRPr>
                    </a:p>
                  </a:txBody>
                  <a:tcPr marL="4233" marR="182880" marT="91440" marB="91440" anchor="b">
                    <a:lnL w="12700" cmpd="sng">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tx2"/>
                        </a:solidFill>
                        <a:effectLst/>
                        <a:latin typeface="Calibri" panose="020F0502020204030204" pitchFamily="34" charset="0"/>
                      </a:endParaRPr>
                    </a:p>
                  </a:txBody>
                  <a:tcPr marL="4233" marT="91440" marB="91440" anchor="b">
                    <a:lnL w="19050" cap="flat" cmpd="sng" algn="ctr">
                      <a:solidFill>
                        <a:srgbClr val="000000"/>
                      </a:solidFill>
                      <a:prstDash val="solid"/>
                      <a:round/>
                      <a:headEnd type="none" w="med" len="med"/>
                      <a:tailEnd type="none" w="med" len="med"/>
                    </a:lnL>
                    <a:lnR w="12700" cmpd="sng">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182880"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2463172"/>
                  </a:ext>
                </a:extLst>
              </a:tr>
            </a:tbl>
          </a:graphicData>
        </a:graphic>
      </p:graphicFrame>
      <p:graphicFrame>
        <p:nvGraphicFramePr>
          <p:cNvPr id="8" name="Table 7">
            <a:extLst>
              <a:ext uri="{FF2B5EF4-FFF2-40B4-BE49-F238E27FC236}">
                <a16:creationId xmlns:a16="http://schemas.microsoft.com/office/drawing/2014/main" id="{F6EF67B2-A3A7-49EE-96CF-9F70762BE449}"/>
              </a:ext>
            </a:extLst>
          </p:cNvPr>
          <p:cNvGraphicFramePr>
            <a:graphicFrameLocks noGrp="1"/>
          </p:cNvGraphicFramePr>
          <p:nvPr>
            <p:extLst>
              <p:ext uri="{D42A27DB-BD31-4B8C-83A1-F6EECF244321}">
                <p14:modId xmlns:p14="http://schemas.microsoft.com/office/powerpoint/2010/main" val="512945580"/>
              </p:ext>
            </p:extLst>
          </p:nvPr>
        </p:nvGraphicFramePr>
        <p:xfrm>
          <a:off x="11954422" y="6832655"/>
          <a:ext cx="11638201" cy="2568786"/>
        </p:xfrm>
        <a:graphic>
          <a:graphicData uri="http://schemas.openxmlformats.org/drawingml/2006/table">
            <a:tbl>
              <a:tblPr firstRow="1"/>
              <a:tblGrid>
                <a:gridCol w="3634782">
                  <a:extLst>
                    <a:ext uri="{9D8B030D-6E8A-4147-A177-3AD203B41FA5}">
                      <a16:colId xmlns:a16="http://schemas.microsoft.com/office/drawing/2014/main" val="3426906844"/>
                    </a:ext>
                  </a:extLst>
                </a:gridCol>
                <a:gridCol w="1883253">
                  <a:extLst>
                    <a:ext uri="{9D8B030D-6E8A-4147-A177-3AD203B41FA5}">
                      <a16:colId xmlns:a16="http://schemas.microsoft.com/office/drawing/2014/main" val="1257545316"/>
                    </a:ext>
                  </a:extLst>
                </a:gridCol>
                <a:gridCol w="1883253">
                  <a:extLst>
                    <a:ext uri="{9D8B030D-6E8A-4147-A177-3AD203B41FA5}">
                      <a16:colId xmlns:a16="http://schemas.microsoft.com/office/drawing/2014/main" val="1305270033"/>
                    </a:ext>
                  </a:extLst>
                </a:gridCol>
                <a:gridCol w="4236913">
                  <a:extLst>
                    <a:ext uri="{9D8B030D-6E8A-4147-A177-3AD203B41FA5}">
                      <a16:colId xmlns:a16="http://schemas.microsoft.com/office/drawing/2014/main" val="781557955"/>
                    </a:ext>
                  </a:extLst>
                </a:gridCol>
              </a:tblGrid>
              <a:tr h="182245">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fontAlgn="b"/>
                      <a:r>
                        <a:rPr lang="en-US" sz="3600" b="1" u="none" strike="noStrike">
                          <a:solidFill>
                            <a:schemeClr val="tx2"/>
                          </a:solidFill>
                          <a:effectLst/>
                        </a:rPr>
                        <a:t>Accounts Payable</a:t>
                      </a:r>
                      <a:endParaRPr lang="en-US" sz="3600" b="1" i="0" u="none" strike="noStrike" dirty="0">
                        <a:solidFill>
                          <a:schemeClr val="tx2"/>
                        </a:solidFill>
                        <a:effectLst/>
                        <a:latin typeface="Calibri" panose="020F0502020204030204" pitchFamily="34" charset="0"/>
                      </a:endParaRPr>
                    </a:p>
                  </a:txBody>
                  <a:tcPr marL="4233" marR="4233" marT="4233" marB="91440" anchor="b">
                    <a:lnL w="12700" cmpd="sng">
                      <a:noFill/>
                    </a:lnL>
                    <a:lnR w="12700" cmpd="sng">
                      <a:noFill/>
                    </a:lnR>
                    <a:lnT w="127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182880"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6994889"/>
                  </a:ext>
                </a:extLst>
              </a:tr>
              <a:tr h="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accent2"/>
                          </a:solidFill>
                          <a:effectLst/>
                        </a:rPr>
                        <a:t>3 Purchase return</a:t>
                      </a:r>
                      <a:endParaRPr lang="en-US" sz="3200" b="1" i="0" u="none" strike="noStrike" dirty="0">
                        <a:solidFill>
                          <a:schemeClr val="accent2"/>
                        </a:solidFill>
                        <a:effectLst/>
                        <a:latin typeface="Calibri" panose="020F0502020204030204" pitchFamily="34" charset="0"/>
                      </a:endParaRPr>
                    </a:p>
                  </a:txBody>
                  <a:tcPr marL="4233" marR="182880"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300</a:t>
                      </a:r>
                      <a:endParaRPr lang="en-US" sz="3200" b="1" i="0" u="none" strike="noStrike" dirty="0">
                        <a:solidFill>
                          <a:schemeClr val="tx2"/>
                        </a:solidFill>
                        <a:effectLst/>
                        <a:latin typeface="Calibri" panose="020F0502020204030204" pitchFamily="34" charset="0"/>
                      </a:endParaRPr>
                    </a:p>
                  </a:txBody>
                  <a:tcPr marL="4233" marR="182880" marT="4233" marB="91440" anchor="b">
                    <a:lnL w="12700" cmpd="sng">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a:solidFill>
                            <a:schemeClr val="tx2"/>
                          </a:solidFill>
                          <a:effectLst/>
                        </a:rPr>
                        <a:t>3,800</a:t>
                      </a:r>
                      <a:endParaRPr lang="en-US" sz="3200" b="1" i="0" u="none" strike="noStrike" dirty="0">
                        <a:solidFill>
                          <a:schemeClr val="tx2"/>
                        </a:solidFill>
                        <a:effectLst/>
                        <a:latin typeface="Calibri" panose="020F0502020204030204" pitchFamily="34" charset="0"/>
                      </a:endParaRPr>
                    </a:p>
                  </a:txBody>
                  <a:tcPr marL="4233" marR="182880" marT="91440" marB="91440" anchor="b">
                    <a:lnL w="19050" cap="flat" cmpd="sng" algn="ctr">
                      <a:solidFill>
                        <a:srgbClr val="000000"/>
                      </a:solidFill>
                      <a:prstDash val="solid"/>
                      <a:round/>
                      <a:headEnd type="none" w="med" len="med"/>
                      <a:tailEnd type="none" w="med" len="med"/>
                    </a:lnL>
                    <a:lnR w="12700" cmpd="sng">
                      <a:noFill/>
                    </a:lnR>
                    <a:lnT w="1905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r>
                        <a:rPr lang="en-US" sz="3200" b="1" u="none" strike="noStrike">
                          <a:solidFill>
                            <a:schemeClr val="accent2"/>
                          </a:solidFill>
                          <a:effectLst/>
                        </a:rPr>
                        <a:t>1 Purchase</a:t>
                      </a:r>
                      <a:endParaRPr lang="en-US" sz="3200" b="1" u="none" strike="noStrike" dirty="0">
                        <a:solidFill>
                          <a:schemeClr val="accent2"/>
                        </a:solidFill>
                        <a:effectLst/>
                      </a:endParaRPr>
                    </a:p>
                  </a:txBody>
                  <a:tcPr marL="182880" marR="4233"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3936974"/>
                  </a:ext>
                </a:extLst>
              </a:tr>
              <a:tr h="182245">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accent2"/>
                          </a:solidFill>
                          <a:effectLst/>
                        </a:rPr>
                        <a:t>4 Payment</a:t>
                      </a:r>
                      <a:endParaRPr lang="en-US" sz="3200" b="1" i="0" u="none" strike="noStrike" dirty="0">
                        <a:solidFill>
                          <a:schemeClr val="accent2"/>
                        </a:solidFill>
                        <a:effectLst/>
                        <a:latin typeface="Calibri" panose="020F0502020204030204" pitchFamily="34" charset="0"/>
                      </a:endParaRPr>
                    </a:p>
                  </a:txBody>
                  <a:tcPr marL="4233" marR="182880"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3,500</a:t>
                      </a:r>
                    </a:p>
                  </a:txBody>
                  <a:tcPr marL="4233" marR="182880" marT="4233" marB="91440" anchor="b">
                    <a:lnL w="12700" cmpd="sng">
                      <a:noFill/>
                    </a:lnL>
                    <a:lnR w="19050" cap="flat" cmpd="sng" algn="ctr">
                      <a:solidFill>
                        <a:srgbClr val="000000"/>
                      </a:solidFill>
                      <a:prstDash val="solid"/>
                      <a:round/>
                      <a:headEnd type="none" w="med" len="med"/>
                      <a:tailEnd type="none" w="med" len="med"/>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tx2"/>
                        </a:solidFill>
                        <a:effectLst/>
                        <a:latin typeface="Calibri" panose="020F0502020204030204" pitchFamily="34" charset="0"/>
                      </a:endParaRPr>
                    </a:p>
                  </a:txBody>
                  <a:tcPr marL="4233" marR="182880" marT="4233" marB="91440" anchor="b">
                    <a:lnL w="19050" cap="flat" cmpd="sng" algn="ctr">
                      <a:solidFill>
                        <a:srgbClr val="000000"/>
                      </a:solidFill>
                      <a:prstDash val="solid"/>
                      <a:round/>
                      <a:headEnd type="none" w="med" len="med"/>
                      <a:tailEnd type="none" w="med" len="med"/>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endParaRPr lang="en-US" sz="3200" b="1" i="0" u="none" strike="noStrike" dirty="0">
                        <a:solidFill>
                          <a:schemeClr val="accent2"/>
                        </a:solidFill>
                        <a:effectLst/>
                        <a:latin typeface="Calibri" panose="020F0502020204030204" pitchFamily="34" charset="0"/>
                      </a:endParaRPr>
                    </a:p>
                  </a:txBody>
                  <a:tcPr marL="182880" marR="4233"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7687620"/>
                  </a:ext>
                </a:extLst>
              </a:tr>
              <a:tr h="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a:solidFill>
                            <a:schemeClr val="accent2"/>
                          </a:solidFill>
                          <a:effectLst/>
                        </a:rPr>
                        <a:t>Balance</a:t>
                      </a:r>
                      <a:endParaRPr lang="en-US" sz="3200" b="1" i="0" u="none" strike="noStrike" dirty="0">
                        <a:solidFill>
                          <a:schemeClr val="accent2"/>
                        </a:solidFill>
                        <a:effectLst/>
                        <a:latin typeface="Calibri" panose="020F0502020204030204" pitchFamily="34" charset="0"/>
                      </a:endParaRPr>
                    </a:p>
                  </a:txBody>
                  <a:tcPr marL="4233" marR="18288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tx2"/>
                        </a:solidFill>
                        <a:effectLst/>
                        <a:latin typeface="Calibri" panose="020F0502020204030204" pitchFamily="34" charset="0"/>
                      </a:endParaRPr>
                    </a:p>
                  </a:txBody>
                  <a:tcPr marL="4233" marR="182880" marT="91440" marB="91440" anchor="b">
                    <a:lnL w="12700" cmpd="sng">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i="0" u="none" strike="noStrike" dirty="0">
                          <a:solidFill>
                            <a:schemeClr val="tx2"/>
                          </a:solidFill>
                          <a:effectLst/>
                          <a:latin typeface="Calibri" panose="020F0502020204030204" pitchFamily="34" charset="0"/>
                        </a:rPr>
                        <a:t>0</a:t>
                      </a:r>
                    </a:p>
                  </a:txBody>
                  <a:tcPr marL="4233" marT="91440" marB="91440" anchor="b">
                    <a:lnL w="19050" cap="flat" cmpd="sng" algn="ctr">
                      <a:solidFill>
                        <a:srgbClr val="000000"/>
                      </a:solidFill>
                      <a:prstDash val="solid"/>
                      <a:round/>
                      <a:headEnd type="none" w="med" len="med"/>
                      <a:tailEnd type="none" w="med" len="med"/>
                    </a:lnL>
                    <a:lnR w="12700" cmpd="sng">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182880"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2463172"/>
                  </a:ext>
                </a:extLst>
              </a:tr>
            </a:tbl>
          </a:graphicData>
        </a:graphic>
      </p:graphicFrame>
      <p:graphicFrame>
        <p:nvGraphicFramePr>
          <p:cNvPr id="9" name="Table 8">
            <a:extLst>
              <a:ext uri="{FF2B5EF4-FFF2-40B4-BE49-F238E27FC236}">
                <a16:creationId xmlns:a16="http://schemas.microsoft.com/office/drawing/2014/main" id="{99D03BCD-A9AE-416B-84E6-325942446DF3}"/>
              </a:ext>
            </a:extLst>
          </p:cNvPr>
          <p:cNvGraphicFramePr>
            <a:graphicFrameLocks noGrp="1"/>
          </p:cNvGraphicFramePr>
          <p:nvPr>
            <p:extLst>
              <p:ext uri="{D42A27DB-BD31-4B8C-83A1-F6EECF244321}">
                <p14:modId xmlns:p14="http://schemas.microsoft.com/office/powerpoint/2010/main" val="639878762"/>
              </p:ext>
            </p:extLst>
          </p:nvPr>
        </p:nvGraphicFramePr>
        <p:xfrm>
          <a:off x="1571171" y="9794666"/>
          <a:ext cx="10559717" cy="2568786"/>
        </p:xfrm>
        <a:graphic>
          <a:graphicData uri="http://schemas.openxmlformats.org/drawingml/2006/table">
            <a:tbl>
              <a:tblPr firstRow="1"/>
              <a:tblGrid>
                <a:gridCol w="2556298">
                  <a:extLst>
                    <a:ext uri="{9D8B030D-6E8A-4147-A177-3AD203B41FA5}">
                      <a16:colId xmlns:a16="http://schemas.microsoft.com/office/drawing/2014/main" val="3426906844"/>
                    </a:ext>
                  </a:extLst>
                </a:gridCol>
                <a:gridCol w="1883253">
                  <a:extLst>
                    <a:ext uri="{9D8B030D-6E8A-4147-A177-3AD203B41FA5}">
                      <a16:colId xmlns:a16="http://schemas.microsoft.com/office/drawing/2014/main" val="1257545316"/>
                    </a:ext>
                  </a:extLst>
                </a:gridCol>
                <a:gridCol w="1883253">
                  <a:extLst>
                    <a:ext uri="{9D8B030D-6E8A-4147-A177-3AD203B41FA5}">
                      <a16:colId xmlns:a16="http://schemas.microsoft.com/office/drawing/2014/main" val="1305270033"/>
                    </a:ext>
                  </a:extLst>
                </a:gridCol>
                <a:gridCol w="4236913">
                  <a:extLst>
                    <a:ext uri="{9D8B030D-6E8A-4147-A177-3AD203B41FA5}">
                      <a16:colId xmlns:a16="http://schemas.microsoft.com/office/drawing/2014/main" val="781557955"/>
                    </a:ext>
                  </a:extLst>
                </a:gridCol>
              </a:tblGrid>
              <a:tr h="182245">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fontAlgn="b"/>
                      <a:r>
                        <a:rPr lang="en-US" sz="3600" b="1" u="none" strike="noStrike" dirty="0">
                          <a:solidFill>
                            <a:schemeClr val="tx2"/>
                          </a:solidFill>
                          <a:effectLst/>
                        </a:rPr>
                        <a:t>Cash</a:t>
                      </a:r>
                      <a:endParaRPr lang="en-US" sz="3600" b="1" i="0" u="none" strike="noStrike" dirty="0">
                        <a:solidFill>
                          <a:schemeClr val="tx2"/>
                        </a:solidFill>
                        <a:effectLst/>
                        <a:latin typeface="Calibri" panose="020F0502020204030204" pitchFamily="34" charset="0"/>
                      </a:endParaRPr>
                    </a:p>
                  </a:txBody>
                  <a:tcPr marL="4233" marR="4233" marT="4233" marB="91440" anchor="b">
                    <a:lnL w="12700" cmpd="sng">
                      <a:noFill/>
                    </a:lnL>
                    <a:lnR w="12700" cmpd="sng">
                      <a:noFill/>
                    </a:lnR>
                    <a:lnT w="12700" cmpd="sng">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182880"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6994889"/>
                  </a:ext>
                </a:extLst>
              </a:tr>
              <a:tr h="652858">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accent2"/>
                        </a:solidFill>
                        <a:effectLst/>
                        <a:latin typeface="Calibri" panose="020F0502020204030204" pitchFamily="34" charset="0"/>
                      </a:endParaRPr>
                    </a:p>
                  </a:txBody>
                  <a:tcPr marL="4233" marR="182880"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i="0" u="none" strike="noStrike" dirty="0">
                          <a:solidFill>
                            <a:schemeClr val="tx2"/>
                          </a:solidFill>
                          <a:effectLst/>
                          <a:latin typeface="Calibri" panose="020F0502020204030204" pitchFamily="34" charset="0"/>
                        </a:rPr>
                        <a:t>XXXX</a:t>
                      </a:r>
                    </a:p>
                  </a:txBody>
                  <a:tcPr marL="4233" marR="182880" marT="4233" marB="91440" anchor="b">
                    <a:lnL w="12700" cmpd="sng">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150</a:t>
                      </a:r>
                      <a:endParaRPr lang="en-US" sz="3200" b="1" i="0" u="none" strike="noStrike" dirty="0">
                        <a:solidFill>
                          <a:schemeClr val="tx2"/>
                        </a:solidFill>
                        <a:effectLst/>
                        <a:latin typeface="Calibri" panose="020F0502020204030204" pitchFamily="34" charset="0"/>
                      </a:endParaRPr>
                    </a:p>
                  </a:txBody>
                  <a:tcPr marL="4233" marR="182880" marT="91440" marB="91440" anchor="b">
                    <a:lnL w="19050" cap="flat" cmpd="sng" algn="ctr">
                      <a:solidFill>
                        <a:srgbClr val="000000"/>
                      </a:solidFill>
                      <a:prstDash val="solid"/>
                      <a:round/>
                      <a:headEnd type="none" w="med" len="med"/>
                      <a:tailEnd type="none" w="med" len="med"/>
                    </a:lnL>
                    <a:lnR w="12700" cmpd="sng">
                      <a:noFill/>
                    </a:lnR>
                    <a:lnT w="1905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r>
                        <a:rPr lang="en-US" sz="3200" b="1" u="none" strike="noStrike" dirty="0">
                          <a:solidFill>
                            <a:schemeClr val="accent2"/>
                          </a:solidFill>
                          <a:effectLst/>
                        </a:rPr>
                        <a:t>2 Freight-in</a:t>
                      </a:r>
                    </a:p>
                  </a:txBody>
                  <a:tcPr marL="182880" marR="4233"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43936974"/>
                  </a:ext>
                </a:extLst>
              </a:tr>
              <a:tr h="182245">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accent2"/>
                        </a:solidFill>
                        <a:effectLst/>
                        <a:latin typeface="Calibri" panose="020F0502020204030204" pitchFamily="34" charset="0"/>
                      </a:endParaRPr>
                    </a:p>
                  </a:txBody>
                  <a:tcPr marL="4233" marR="182880"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tx2"/>
                        </a:solidFill>
                        <a:effectLst/>
                        <a:latin typeface="Calibri" panose="020F0502020204030204" pitchFamily="34" charset="0"/>
                      </a:endParaRPr>
                    </a:p>
                  </a:txBody>
                  <a:tcPr marL="4233" marR="182880" marT="4233" marB="91440" anchor="b">
                    <a:lnL w="12700" cmpd="sng">
                      <a:noFill/>
                    </a:lnL>
                    <a:lnR w="19050" cap="flat" cmpd="sng" algn="ctr">
                      <a:solidFill>
                        <a:srgbClr val="000000"/>
                      </a:solidFill>
                      <a:prstDash val="solid"/>
                      <a:round/>
                      <a:headEnd type="none" w="med" len="med"/>
                      <a:tailEnd type="none" w="med" len="med"/>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3,430</a:t>
                      </a:r>
                    </a:p>
                  </a:txBody>
                  <a:tcPr marL="4233" marR="182880" marT="4233" marB="91440" anchor="b">
                    <a:lnL w="19050" cap="flat" cmpd="sng" algn="ctr">
                      <a:solidFill>
                        <a:srgbClr val="000000"/>
                      </a:solidFill>
                      <a:prstDash val="solid"/>
                      <a:round/>
                      <a:headEnd type="none" w="med" len="med"/>
                      <a:tailEnd type="none" w="med" len="med"/>
                    </a:lnL>
                    <a:lnR w="12700" cmpd="sng">
                      <a:noFill/>
                    </a:lnR>
                    <a:lnT w="12700" cmpd="sng">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r>
                        <a:rPr lang="en-US" sz="3200" b="1" u="none" strike="noStrike" dirty="0">
                          <a:solidFill>
                            <a:schemeClr val="accent2"/>
                          </a:solidFill>
                          <a:effectLst/>
                        </a:rPr>
                        <a:t>4 Payment</a:t>
                      </a:r>
                    </a:p>
                  </a:txBody>
                  <a:tcPr marL="182880" marR="4233" marT="4233"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7687620"/>
                  </a:ext>
                </a:extLst>
              </a:tr>
              <a:tr h="0">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accent2"/>
                          </a:solidFill>
                          <a:effectLst/>
                        </a:rPr>
                        <a:t>Balance</a:t>
                      </a:r>
                      <a:endParaRPr lang="en-US" sz="3200" b="1" i="0" u="none" strike="noStrike" dirty="0">
                        <a:solidFill>
                          <a:schemeClr val="accent2"/>
                        </a:solidFill>
                        <a:effectLst/>
                        <a:latin typeface="Calibri" panose="020F0502020204030204" pitchFamily="34" charset="0"/>
                      </a:endParaRPr>
                    </a:p>
                  </a:txBody>
                  <a:tcPr marL="4233" marR="182880"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r>
                        <a:rPr lang="en-US" sz="3200" b="1" u="none" strike="noStrike" dirty="0">
                          <a:solidFill>
                            <a:schemeClr val="tx2"/>
                          </a:solidFill>
                          <a:effectLst/>
                        </a:rPr>
                        <a:t>XXXX</a:t>
                      </a:r>
                      <a:endParaRPr lang="en-US" sz="3200" b="1" i="0" u="none" strike="noStrike" dirty="0">
                        <a:solidFill>
                          <a:schemeClr val="tx2"/>
                        </a:solidFill>
                        <a:effectLst/>
                        <a:latin typeface="Calibri" panose="020F0502020204030204" pitchFamily="34" charset="0"/>
                      </a:endParaRPr>
                    </a:p>
                  </a:txBody>
                  <a:tcPr marL="4233" marR="182880" marT="91440" marB="91440" anchor="b">
                    <a:lnL w="12700" cmpd="sng">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fontAlgn="b"/>
                      <a:endParaRPr lang="en-US" sz="3200" b="1" i="0" u="none" strike="noStrike" dirty="0">
                        <a:solidFill>
                          <a:schemeClr val="tx2"/>
                        </a:solidFill>
                        <a:effectLst/>
                        <a:latin typeface="Calibri" panose="020F0502020204030204" pitchFamily="34" charset="0"/>
                      </a:endParaRPr>
                    </a:p>
                  </a:txBody>
                  <a:tcPr marL="4233" marT="91440" marB="91440" anchor="b">
                    <a:lnL w="19050" cap="flat" cmpd="sng" algn="ctr">
                      <a:solidFill>
                        <a:srgbClr val="000000"/>
                      </a:solidFill>
                      <a:prstDash val="solid"/>
                      <a:round/>
                      <a:headEnd type="none" w="med" len="med"/>
                      <a:tailEnd type="none" w="med" len="med"/>
                    </a:lnL>
                    <a:lnR w="12700" cmpd="sng">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l" fontAlgn="b"/>
                      <a:endParaRPr lang="en-US" sz="3200" b="0" i="0" u="none" strike="noStrike" dirty="0">
                        <a:solidFill>
                          <a:srgbClr val="000000"/>
                        </a:solidFill>
                        <a:effectLst/>
                        <a:latin typeface="Calibri" panose="020F0502020204030204" pitchFamily="34" charset="0"/>
                      </a:endParaRPr>
                    </a:p>
                  </a:txBody>
                  <a:tcPr marL="182880"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2463172"/>
                  </a:ext>
                </a:extLst>
              </a:tr>
            </a:tbl>
          </a:graphicData>
        </a:graphic>
      </p:graphicFrame>
      <p:sp>
        <p:nvSpPr>
          <p:cNvPr id="4" name="Footer Placeholder 3">
            <a:extLst>
              <a:ext uri="{FF2B5EF4-FFF2-40B4-BE49-F238E27FC236}">
                <a16:creationId xmlns:a16="http://schemas.microsoft.com/office/drawing/2014/main" id="{66015895-620A-4041-8F4E-66D783B841A4}"/>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5" name="Slide Number Placeholder 4">
            <a:extLst>
              <a:ext uri="{FF2B5EF4-FFF2-40B4-BE49-F238E27FC236}">
                <a16:creationId xmlns:a16="http://schemas.microsoft.com/office/drawing/2014/main" id="{EB129BC6-AF40-439D-88D0-A57192E174E7}"/>
              </a:ext>
            </a:extLst>
          </p:cNvPr>
          <p:cNvSpPr>
            <a:spLocks noGrp="1"/>
          </p:cNvSpPr>
          <p:nvPr>
            <p:ph type="sldNum" sz="quarter" idx="12"/>
          </p:nvPr>
        </p:nvSpPr>
        <p:spPr/>
        <p:txBody>
          <a:bodyPr/>
          <a:lstStyle/>
          <a:p>
            <a:fld id="{EBE3AD81-3AD4-9C46-856E-C08CF1183C60}" type="slidenum">
              <a:rPr lang="en-US" smtClean="0"/>
              <a:pPr/>
              <a:t>12</a:t>
            </a:fld>
            <a:endParaRPr lang="en-US" dirty="0"/>
          </a:p>
        </p:txBody>
      </p:sp>
    </p:spTree>
    <p:extLst>
      <p:ext uri="{BB962C8B-B14F-4D97-AF65-F5344CB8AC3E}">
        <p14:creationId xmlns:p14="http://schemas.microsoft.com/office/powerpoint/2010/main" val="417122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F35B-EB16-4876-8C71-5D14927AB564}"/>
              </a:ext>
            </a:extLst>
          </p:cNvPr>
          <p:cNvSpPr>
            <a:spLocks noGrp="1"/>
          </p:cNvSpPr>
          <p:nvPr>
            <p:ph type="title"/>
          </p:nvPr>
        </p:nvSpPr>
        <p:spPr/>
        <p:txBody>
          <a:bodyPr>
            <a:normAutofit/>
          </a:bodyPr>
          <a:lstStyle/>
          <a:p>
            <a:r>
              <a:rPr lang="en-US" dirty="0"/>
              <a:t>Perpetual vs. periodic inventory systems</a:t>
            </a:r>
          </a:p>
        </p:txBody>
      </p:sp>
      <p:sp>
        <p:nvSpPr>
          <p:cNvPr id="3" name="Content Placeholder 2">
            <a:extLst>
              <a:ext uri="{FF2B5EF4-FFF2-40B4-BE49-F238E27FC236}">
                <a16:creationId xmlns:a16="http://schemas.microsoft.com/office/drawing/2014/main" id="{07FA7F28-7935-4A3A-A731-C4C2DCC75DC5}"/>
              </a:ext>
            </a:extLst>
          </p:cNvPr>
          <p:cNvSpPr>
            <a:spLocks noGrp="1"/>
          </p:cNvSpPr>
          <p:nvPr>
            <p:ph sz="quarter" idx="13"/>
          </p:nvPr>
        </p:nvSpPr>
        <p:spPr/>
        <p:txBody>
          <a:bodyPr/>
          <a:lstStyle/>
          <a:p>
            <a:r>
              <a:rPr lang="en-US" altLang="en-US" sz="6000" dirty="0">
                <a:latin typeface="Calibri" panose="020F0502020204030204" pitchFamily="34" charset="0"/>
              </a:rPr>
              <a:t>Companies use either a </a:t>
            </a:r>
            <a:r>
              <a:rPr lang="en-US" altLang="en-US" sz="6000" b="1" dirty="0">
                <a:latin typeface="Calibri" panose="020F0502020204030204" pitchFamily="34" charset="0"/>
              </a:rPr>
              <a:t>perpetual inventory system </a:t>
            </a:r>
            <a:r>
              <a:rPr lang="en-US" altLang="en-US" sz="6000" dirty="0">
                <a:latin typeface="Calibri" panose="020F0502020204030204" pitchFamily="34" charset="0"/>
              </a:rPr>
              <a:t>or a </a:t>
            </a:r>
            <a:r>
              <a:rPr lang="en-US" altLang="en-US" sz="6000" b="1" dirty="0">
                <a:latin typeface="Calibri" panose="020F0502020204030204" pitchFamily="34" charset="0"/>
              </a:rPr>
              <a:t>periodic inventory system</a:t>
            </a:r>
            <a:r>
              <a:rPr lang="en-US" altLang="en-US" sz="6000" dirty="0">
                <a:latin typeface="Calibri" panose="020F0502020204030204" pitchFamily="34" charset="0"/>
              </a:rPr>
              <a:t> to account for inventory</a:t>
            </a:r>
            <a:endParaRPr lang="en-US" sz="6000" dirty="0">
              <a:latin typeface="Calibri" panose="020F0502020204030204" pitchFamily="34" charset="0"/>
            </a:endParaRPr>
          </a:p>
        </p:txBody>
      </p:sp>
      <p:pic>
        <p:nvPicPr>
          <p:cNvPr id="7" name="Picture 6">
            <a:extLst>
              <a:ext uri="{FF2B5EF4-FFF2-40B4-BE49-F238E27FC236}">
                <a16:creationId xmlns:a16="http://schemas.microsoft.com/office/drawing/2014/main" id="{DB8F491D-EB14-4BC8-A609-E22D59C6C7FC}"/>
              </a:ext>
            </a:extLst>
          </p:cNvPr>
          <p:cNvPicPr>
            <a:picLocks noChangeAspect="1"/>
          </p:cNvPicPr>
          <p:nvPr/>
        </p:nvPicPr>
        <p:blipFill>
          <a:blip r:embed="rId3"/>
          <a:stretch>
            <a:fillRect/>
          </a:stretch>
        </p:blipFill>
        <p:spPr>
          <a:xfrm>
            <a:off x="1832430" y="4391658"/>
            <a:ext cx="12986656" cy="7971793"/>
          </a:xfrm>
          <a:prstGeom prst="rect">
            <a:avLst/>
          </a:prstGeom>
        </p:spPr>
      </p:pic>
      <p:sp>
        <p:nvSpPr>
          <p:cNvPr id="9" name="Rectangle: Rounded Corners 8">
            <a:extLst>
              <a:ext uri="{FF2B5EF4-FFF2-40B4-BE49-F238E27FC236}">
                <a16:creationId xmlns:a16="http://schemas.microsoft.com/office/drawing/2014/main" id="{E03739A6-D9E2-4B8C-9084-D275B99830CB}"/>
              </a:ext>
            </a:extLst>
          </p:cNvPr>
          <p:cNvSpPr/>
          <p:nvPr/>
        </p:nvSpPr>
        <p:spPr>
          <a:xfrm>
            <a:off x="15660916" y="4692254"/>
            <a:ext cx="7743176" cy="3729366"/>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1" name="Rectangle: Rounded Corners 10">
            <a:extLst>
              <a:ext uri="{FF2B5EF4-FFF2-40B4-BE49-F238E27FC236}">
                <a16:creationId xmlns:a16="http://schemas.microsoft.com/office/drawing/2014/main" id="{9A9B7158-FCEA-4BF7-9EAF-1C9DB98E7D10}"/>
              </a:ext>
            </a:extLst>
          </p:cNvPr>
          <p:cNvSpPr/>
          <p:nvPr/>
        </p:nvSpPr>
        <p:spPr>
          <a:xfrm>
            <a:off x="15431284" y="4456692"/>
            <a:ext cx="7743176" cy="3729366"/>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dirty="0">
                <a:solidFill>
                  <a:schemeClr val="tx2"/>
                </a:solidFill>
              </a:rPr>
              <a:t>In the </a:t>
            </a:r>
            <a:r>
              <a:rPr lang="en-US" altLang="zh-CN" b="1" dirty="0">
                <a:solidFill>
                  <a:schemeClr val="tx2"/>
                </a:solidFill>
              </a:rPr>
              <a:t>perpetual inventory system</a:t>
            </a:r>
            <a:r>
              <a:rPr lang="en-US" altLang="zh-CN" dirty="0">
                <a:solidFill>
                  <a:schemeClr val="tx2"/>
                </a:solidFill>
              </a:rPr>
              <a:t>, the accounting records continuously—perpetually—show the quantity and cost of the inventory that should be on hand at any time</a:t>
            </a:r>
          </a:p>
        </p:txBody>
      </p:sp>
      <p:sp>
        <p:nvSpPr>
          <p:cNvPr id="12" name="Rectangle: Rounded Corners 11">
            <a:extLst>
              <a:ext uri="{FF2B5EF4-FFF2-40B4-BE49-F238E27FC236}">
                <a16:creationId xmlns:a16="http://schemas.microsoft.com/office/drawing/2014/main" id="{15E401B3-83BD-47CD-9CF7-C0A586098D3B}"/>
              </a:ext>
            </a:extLst>
          </p:cNvPr>
          <p:cNvSpPr/>
          <p:nvPr/>
        </p:nvSpPr>
        <p:spPr>
          <a:xfrm>
            <a:off x="15660916" y="8975881"/>
            <a:ext cx="7743176" cy="3277510"/>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3" name="Rectangle: Rounded Corners 12">
            <a:extLst>
              <a:ext uri="{FF2B5EF4-FFF2-40B4-BE49-F238E27FC236}">
                <a16:creationId xmlns:a16="http://schemas.microsoft.com/office/drawing/2014/main" id="{6B2AF602-5E73-49FE-A8B0-345C3164B421}"/>
              </a:ext>
            </a:extLst>
          </p:cNvPr>
          <p:cNvSpPr/>
          <p:nvPr/>
        </p:nvSpPr>
        <p:spPr>
          <a:xfrm>
            <a:off x="15431284" y="8740319"/>
            <a:ext cx="7743176" cy="3277510"/>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dirty="0">
                <a:solidFill>
                  <a:schemeClr val="tx2"/>
                </a:solidFill>
              </a:rPr>
              <a:t>The </a:t>
            </a:r>
            <a:r>
              <a:rPr lang="en-US" altLang="zh-CN" b="1" dirty="0">
                <a:solidFill>
                  <a:schemeClr val="tx2"/>
                </a:solidFill>
              </a:rPr>
              <a:t>periodic inventory system </a:t>
            </a:r>
            <a:r>
              <a:rPr lang="en-US" altLang="zh-CN" dirty="0">
                <a:solidFill>
                  <a:schemeClr val="tx2"/>
                </a:solidFill>
              </a:rPr>
              <a:t>does not keep detailed records of goods on hand. Cost of goods sold is determined by count by the end of the period (that is, periodically)</a:t>
            </a:r>
          </a:p>
        </p:txBody>
      </p:sp>
      <p:sp>
        <p:nvSpPr>
          <p:cNvPr id="4" name="Footer Placeholder 3">
            <a:extLst>
              <a:ext uri="{FF2B5EF4-FFF2-40B4-BE49-F238E27FC236}">
                <a16:creationId xmlns:a16="http://schemas.microsoft.com/office/drawing/2014/main" id="{C43A83EC-9EFA-468B-AFA9-00801AA71FB3}"/>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5" name="Slide Number Placeholder 4">
            <a:extLst>
              <a:ext uri="{FF2B5EF4-FFF2-40B4-BE49-F238E27FC236}">
                <a16:creationId xmlns:a16="http://schemas.microsoft.com/office/drawing/2014/main" id="{8F1F0171-7B32-419B-82DB-80B408283702}"/>
              </a:ext>
            </a:extLst>
          </p:cNvPr>
          <p:cNvSpPr>
            <a:spLocks noGrp="1"/>
          </p:cNvSpPr>
          <p:nvPr>
            <p:ph type="sldNum" sz="quarter" idx="12"/>
          </p:nvPr>
        </p:nvSpPr>
        <p:spPr/>
        <p:txBody>
          <a:bodyPr/>
          <a:lstStyle/>
          <a:p>
            <a:fld id="{EBE3AD81-3AD4-9C46-856E-C08CF1183C60}" type="slidenum">
              <a:rPr lang="en-US" smtClean="0"/>
              <a:pPr/>
              <a:t>13</a:t>
            </a:fld>
            <a:endParaRPr lang="en-US" dirty="0"/>
          </a:p>
        </p:txBody>
      </p:sp>
    </p:spTree>
    <p:extLst>
      <p:ext uri="{BB962C8B-B14F-4D97-AF65-F5344CB8AC3E}">
        <p14:creationId xmlns:p14="http://schemas.microsoft.com/office/powerpoint/2010/main" val="150098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FF35B-EB16-4876-8C71-5D14927AB564}"/>
              </a:ext>
            </a:extLst>
          </p:cNvPr>
          <p:cNvSpPr>
            <a:spLocks noGrp="1"/>
          </p:cNvSpPr>
          <p:nvPr>
            <p:ph type="title"/>
          </p:nvPr>
        </p:nvSpPr>
        <p:spPr/>
        <p:txBody>
          <a:bodyPr>
            <a:normAutofit/>
          </a:bodyPr>
          <a:lstStyle/>
          <a:p>
            <a:r>
              <a:rPr lang="en-US" dirty="0"/>
              <a:t>Perpetual vs. periodic inventory systems</a:t>
            </a:r>
          </a:p>
        </p:txBody>
      </p:sp>
      <p:sp>
        <p:nvSpPr>
          <p:cNvPr id="3" name="Content Placeholder 2">
            <a:extLst>
              <a:ext uri="{FF2B5EF4-FFF2-40B4-BE49-F238E27FC236}">
                <a16:creationId xmlns:a16="http://schemas.microsoft.com/office/drawing/2014/main" id="{07FA7F28-7935-4A3A-A731-C4C2DCC75DC5}"/>
              </a:ext>
            </a:extLst>
          </p:cNvPr>
          <p:cNvSpPr>
            <a:spLocks noGrp="1"/>
          </p:cNvSpPr>
          <p:nvPr>
            <p:ph sz="quarter" idx="13"/>
          </p:nvPr>
        </p:nvSpPr>
        <p:spPr/>
        <p:txBody>
          <a:bodyPr/>
          <a:lstStyle/>
          <a:p>
            <a:r>
              <a:rPr lang="en-US" dirty="0"/>
              <a:t>Because of the widespread use of the </a:t>
            </a:r>
            <a:r>
              <a:rPr lang="en-US" b="1" dirty="0"/>
              <a:t>perpetual inventory system</a:t>
            </a:r>
            <a:r>
              <a:rPr lang="en-US" dirty="0"/>
              <a:t>, we illustrate it in this chapter</a:t>
            </a:r>
          </a:p>
        </p:txBody>
      </p:sp>
      <p:pic>
        <p:nvPicPr>
          <p:cNvPr id="7" name="Picture 6">
            <a:extLst>
              <a:ext uri="{FF2B5EF4-FFF2-40B4-BE49-F238E27FC236}">
                <a16:creationId xmlns:a16="http://schemas.microsoft.com/office/drawing/2014/main" id="{DB8F491D-EB14-4BC8-A609-E22D59C6C7FC}"/>
              </a:ext>
            </a:extLst>
          </p:cNvPr>
          <p:cNvPicPr>
            <a:picLocks noChangeAspect="1"/>
          </p:cNvPicPr>
          <p:nvPr/>
        </p:nvPicPr>
        <p:blipFill>
          <a:blip r:embed="rId3"/>
          <a:stretch>
            <a:fillRect/>
          </a:stretch>
        </p:blipFill>
        <p:spPr>
          <a:xfrm>
            <a:off x="1832430" y="4391658"/>
            <a:ext cx="12986656" cy="7971793"/>
          </a:xfrm>
          <a:prstGeom prst="rect">
            <a:avLst/>
          </a:prstGeom>
        </p:spPr>
      </p:pic>
      <p:sp>
        <p:nvSpPr>
          <p:cNvPr id="4" name="Rectangle 3">
            <a:extLst>
              <a:ext uri="{FF2B5EF4-FFF2-40B4-BE49-F238E27FC236}">
                <a16:creationId xmlns:a16="http://schemas.microsoft.com/office/drawing/2014/main" id="{030A3284-4C22-42DB-B5B1-7F1A22FC3617}"/>
              </a:ext>
            </a:extLst>
          </p:cNvPr>
          <p:cNvSpPr/>
          <p:nvPr/>
        </p:nvSpPr>
        <p:spPr>
          <a:xfrm>
            <a:off x="1611086" y="8679543"/>
            <a:ext cx="13324114" cy="368390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Rectangle with Corners Rounded 4">
            <a:extLst>
              <a:ext uri="{FF2B5EF4-FFF2-40B4-BE49-F238E27FC236}">
                <a16:creationId xmlns:a16="http://schemas.microsoft.com/office/drawing/2014/main" id="{FB3AEE1E-3482-47FA-BFA8-ED812B127EE4}"/>
              </a:ext>
            </a:extLst>
          </p:cNvPr>
          <p:cNvSpPr/>
          <p:nvPr/>
        </p:nvSpPr>
        <p:spPr>
          <a:xfrm>
            <a:off x="15137493" y="3976515"/>
            <a:ext cx="8538936" cy="7141428"/>
          </a:xfrm>
          <a:prstGeom prst="wedgeRoundRectCallout">
            <a:avLst>
              <a:gd name="adj1" fmla="val -61282"/>
              <a:gd name="adj2" fmla="val 5458"/>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altLang="en-US" sz="4000" dirty="0">
                <a:solidFill>
                  <a:sysClr val="windowText" lastClr="000000"/>
                </a:solidFill>
                <a:latin typeface="Calibri" panose="020F0502020204030204" pitchFamily="34" charset="0"/>
              </a:rPr>
              <a:t>Advantages of the </a:t>
            </a:r>
            <a:r>
              <a:rPr lang="en-US" altLang="en-US" sz="4000" b="1" dirty="0">
                <a:solidFill>
                  <a:sysClr val="windowText" lastClr="000000"/>
                </a:solidFill>
                <a:latin typeface="Calibri" panose="020F0502020204030204" pitchFamily="34" charset="0"/>
              </a:rPr>
              <a:t>Perpetual System</a:t>
            </a:r>
          </a:p>
          <a:p>
            <a:pPr marL="457200" indent="-457200">
              <a:buFont typeface="Arial" panose="020B0604020202020204" pitchFamily="34" charset="0"/>
              <a:buChar char="•"/>
            </a:pPr>
            <a:r>
              <a:rPr lang="en-US" altLang="en-US" sz="4000" dirty="0">
                <a:solidFill>
                  <a:sysClr val="windowText" lastClr="000000"/>
                </a:solidFill>
                <a:latin typeface="Calibri" panose="020F0502020204030204" pitchFamily="34" charset="0"/>
              </a:rPr>
              <a:t>Shows quantity and cost of inventory that should be on hand at any time</a:t>
            </a:r>
          </a:p>
          <a:p>
            <a:pPr marL="457200" indent="-457200">
              <a:buFont typeface="Arial" panose="020B0604020202020204" pitchFamily="34" charset="0"/>
              <a:buChar char="•"/>
            </a:pPr>
            <a:r>
              <a:rPr lang="en-US" altLang="en-US" sz="4000" dirty="0">
                <a:solidFill>
                  <a:sysClr val="windowText" lastClr="000000"/>
                </a:solidFill>
                <a:latin typeface="Calibri" panose="020F0502020204030204" pitchFamily="34" charset="0"/>
              </a:rPr>
              <a:t>Provides better control over inventories than a periodic system</a:t>
            </a:r>
          </a:p>
          <a:p>
            <a:pPr marL="457200" indent="-457200">
              <a:buFont typeface="Arial" panose="020B0604020202020204" pitchFamily="34" charset="0"/>
              <a:buChar char="•"/>
            </a:pPr>
            <a:r>
              <a:rPr lang="en-US" altLang="en-US" sz="4000" dirty="0">
                <a:solidFill>
                  <a:sysClr val="windowText" lastClr="000000"/>
                </a:solidFill>
                <a:latin typeface="Calibri" panose="020F0502020204030204" pitchFamily="34" charset="0"/>
              </a:rPr>
              <a:t>If shortages are uncovered, the company can investigate immediately</a:t>
            </a:r>
          </a:p>
        </p:txBody>
      </p:sp>
      <p:sp>
        <p:nvSpPr>
          <p:cNvPr id="6" name="Footer Placeholder 5">
            <a:extLst>
              <a:ext uri="{FF2B5EF4-FFF2-40B4-BE49-F238E27FC236}">
                <a16:creationId xmlns:a16="http://schemas.microsoft.com/office/drawing/2014/main" id="{8B6058B7-3E3A-4B30-BDF9-098BECA1D80B}"/>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8" name="Slide Number Placeholder 7">
            <a:extLst>
              <a:ext uri="{FF2B5EF4-FFF2-40B4-BE49-F238E27FC236}">
                <a16:creationId xmlns:a16="http://schemas.microsoft.com/office/drawing/2014/main" id="{D05E0AF1-6169-4585-A0AD-3E8EAAE46211}"/>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3409117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rgbClr val="F89387"/>
                </a:solidFill>
              </a:rPr>
              <a:t>Sales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22159686" cy="10033073"/>
          </a:xfrm>
        </p:spPr>
        <p:txBody>
          <a:bodyPr/>
          <a:lstStyle/>
          <a:p>
            <a:r>
              <a:rPr lang="en-US" dirty="0"/>
              <a:t>Transaction 1: Recording Sales</a:t>
            </a:r>
          </a:p>
          <a:p>
            <a:r>
              <a:rPr lang="en-US" dirty="0"/>
              <a:t>The local store sells all </a:t>
            </a:r>
            <a:r>
              <a:rPr lang="en-US" altLang="zh-CN" dirty="0"/>
              <a:t>inventory to a customer for </a:t>
            </a:r>
            <a:r>
              <a:rPr lang="zh-CN" altLang="en-US" dirty="0"/>
              <a:t>€</a:t>
            </a:r>
            <a:r>
              <a:rPr lang="en-US" altLang="zh-CN" dirty="0"/>
              <a:t>5,000</a:t>
            </a:r>
          </a:p>
          <a:p>
            <a:pPr lvl="1"/>
            <a:r>
              <a:rPr lang="en-US" dirty="0"/>
              <a:t>Two entries are recorded: one for </a:t>
            </a:r>
            <a:r>
              <a:rPr lang="en-US" b="1" dirty="0"/>
              <a:t>revenue</a:t>
            </a:r>
            <a:r>
              <a:rPr lang="en-US" dirty="0"/>
              <a:t>, the other for </a:t>
            </a:r>
            <a:r>
              <a:rPr lang="en-US" b="1" dirty="0"/>
              <a:t>inventory</a:t>
            </a:r>
            <a:r>
              <a:rPr lang="en-US" dirty="0"/>
              <a:t> </a:t>
            </a:r>
            <a:r>
              <a:rPr lang="en-US" b="1" dirty="0"/>
              <a:t>cost</a:t>
            </a:r>
          </a:p>
        </p:txBody>
      </p:sp>
      <p:graphicFrame>
        <p:nvGraphicFramePr>
          <p:cNvPr id="19" name="Table 19">
            <a:extLst>
              <a:ext uri="{FF2B5EF4-FFF2-40B4-BE49-F238E27FC236}">
                <a16:creationId xmlns:a16="http://schemas.microsoft.com/office/drawing/2014/main" id="{C7F6145B-3A13-46C4-AF53-DA0182C1C500}"/>
              </a:ext>
            </a:extLst>
          </p:cNvPr>
          <p:cNvGraphicFramePr>
            <a:graphicFrameLocks noGrp="1"/>
          </p:cNvGraphicFramePr>
          <p:nvPr>
            <p:extLst>
              <p:ext uri="{D42A27DB-BD31-4B8C-83A1-F6EECF244321}">
                <p14:modId xmlns:p14="http://schemas.microsoft.com/office/powerpoint/2010/main" val="3124771206"/>
              </p:ext>
            </p:extLst>
          </p:nvPr>
        </p:nvGraphicFramePr>
        <p:xfrm>
          <a:off x="876316" y="5743682"/>
          <a:ext cx="10775951" cy="2750066"/>
        </p:xfrm>
        <a:graphic>
          <a:graphicData uri="http://schemas.openxmlformats.org/drawingml/2006/table">
            <a:tbl>
              <a:tblPr firstRow="1" bandRow="1">
                <a:tableStyleId>{2D5ABB26-0587-4C30-8999-92F81FD0307C}</a:tableStyleId>
              </a:tblPr>
              <a:tblGrid>
                <a:gridCol w="6874112">
                  <a:extLst>
                    <a:ext uri="{9D8B030D-6E8A-4147-A177-3AD203B41FA5}">
                      <a16:colId xmlns:a16="http://schemas.microsoft.com/office/drawing/2014/main" val="2495321805"/>
                    </a:ext>
                  </a:extLst>
                </a:gridCol>
                <a:gridCol w="1891075">
                  <a:extLst>
                    <a:ext uri="{9D8B030D-6E8A-4147-A177-3AD203B41FA5}">
                      <a16:colId xmlns:a16="http://schemas.microsoft.com/office/drawing/2014/main" val="1845217590"/>
                    </a:ext>
                  </a:extLst>
                </a:gridCol>
                <a:gridCol w="2010764">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Accounts Receivable</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5,000</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Sales Revenue </a:t>
                      </a:r>
                      <a:endParaRPr lang="en-US" sz="4800" dirty="0">
                        <a:solidFill>
                          <a:schemeClr val="tx2"/>
                        </a:solidFill>
                        <a:latin typeface="Calibri" panose="020F0502020204030204" pitchFamily="34" charset="0"/>
                      </a:endParaRP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5,000</a:t>
                      </a:r>
                    </a:p>
                  </a:txBody>
                  <a:tcPr anchor="ctr">
                    <a:solidFill>
                      <a:srgbClr val="FCCDC8"/>
                    </a:solidFill>
                  </a:tcPr>
                </a:tc>
                <a:extLst>
                  <a:ext uri="{0D108BD9-81ED-4DB2-BD59-A6C34878D82A}">
                    <a16:rowId xmlns:a16="http://schemas.microsoft.com/office/drawing/2014/main" val="3017838781"/>
                  </a:ext>
                </a:extLst>
              </a:tr>
            </a:tbl>
          </a:graphicData>
        </a:graphic>
      </p:graphicFrame>
      <p:grpSp>
        <p:nvGrpSpPr>
          <p:cNvPr id="16" name="Group 15">
            <a:extLst>
              <a:ext uri="{FF2B5EF4-FFF2-40B4-BE49-F238E27FC236}">
                <a16:creationId xmlns:a16="http://schemas.microsoft.com/office/drawing/2014/main" id="{265D3C76-0676-40E5-8338-4BE53D125885}"/>
              </a:ext>
            </a:extLst>
          </p:cNvPr>
          <p:cNvGrpSpPr/>
          <p:nvPr/>
        </p:nvGrpSpPr>
        <p:grpSpPr>
          <a:xfrm>
            <a:off x="15170150" y="6795549"/>
            <a:ext cx="8331184" cy="3475340"/>
            <a:chOff x="9207500" y="3441247"/>
            <a:chExt cx="14293834" cy="5962650"/>
          </a:xfrm>
        </p:grpSpPr>
        <p:pic>
          <p:nvPicPr>
            <p:cNvPr id="4" name="Picture 2" descr="Imágenes de Negocio Local | Vectores, fotos de stock y PSD gratuitos">
              <a:extLst>
                <a:ext uri="{FF2B5EF4-FFF2-40B4-BE49-F238E27FC236}">
                  <a16:creationId xmlns:a16="http://schemas.microsoft.com/office/drawing/2014/main" id="{7CB2CE5E-2FAE-453C-B8CB-4BFF7DE71C7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207500" y="3441247"/>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Free Vector | Big family icons set">
              <a:extLst>
                <a:ext uri="{FF2B5EF4-FFF2-40B4-BE49-F238E27FC236}">
                  <a16:creationId xmlns:a16="http://schemas.microsoft.com/office/drawing/2014/main" id="{29697395-DE57-4F8C-B56D-B665794C464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881950" y="4752975"/>
              <a:ext cx="5619384" cy="42100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954346FA-AE22-41CE-A965-25658FC4B4A0}"/>
                </a:ext>
              </a:extLst>
            </p:cNvPr>
            <p:cNvSpPr/>
            <p:nvPr/>
          </p:nvSpPr>
          <p:spPr>
            <a:xfrm>
              <a:off x="15170150" y="5783943"/>
              <a:ext cx="2951843" cy="2148114"/>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Sales</a:t>
              </a:r>
            </a:p>
          </p:txBody>
        </p:sp>
      </p:grpSp>
      <p:graphicFrame>
        <p:nvGraphicFramePr>
          <p:cNvPr id="18" name="Table 19">
            <a:extLst>
              <a:ext uri="{FF2B5EF4-FFF2-40B4-BE49-F238E27FC236}">
                <a16:creationId xmlns:a16="http://schemas.microsoft.com/office/drawing/2014/main" id="{BD12EBEC-7142-40E7-8196-A47DEE4DB250}"/>
              </a:ext>
            </a:extLst>
          </p:cNvPr>
          <p:cNvGraphicFramePr>
            <a:graphicFrameLocks noGrp="1"/>
          </p:cNvGraphicFramePr>
          <p:nvPr>
            <p:extLst>
              <p:ext uri="{D42A27DB-BD31-4B8C-83A1-F6EECF244321}">
                <p14:modId xmlns:p14="http://schemas.microsoft.com/office/powerpoint/2010/main" val="4275412132"/>
              </p:ext>
            </p:extLst>
          </p:nvPr>
        </p:nvGraphicFramePr>
        <p:xfrm>
          <a:off x="876316" y="9280631"/>
          <a:ext cx="10775951" cy="2750066"/>
        </p:xfrm>
        <a:graphic>
          <a:graphicData uri="http://schemas.openxmlformats.org/drawingml/2006/table">
            <a:tbl>
              <a:tblPr firstRow="1" bandRow="1">
                <a:tableStyleId>{2D5ABB26-0587-4C30-8999-92F81FD0307C}</a:tableStyleId>
              </a:tblPr>
              <a:tblGrid>
                <a:gridCol w="6874112">
                  <a:extLst>
                    <a:ext uri="{9D8B030D-6E8A-4147-A177-3AD203B41FA5}">
                      <a16:colId xmlns:a16="http://schemas.microsoft.com/office/drawing/2014/main" val="2495321805"/>
                    </a:ext>
                  </a:extLst>
                </a:gridCol>
                <a:gridCol w="1891075">
                  <a:extLst>
                    <a:ext uri="{9D8B030D-6E8A-4147-A177-3AD203B41FA5}">
                      <a16:colId xmlns:a16="http://schemas.microsoft.com/office/drawing/2014/main" val="1845217590"/>
                    </a:ext>
                  </a:extLst>
                </a:gridCol>
                <a:gridCol w="2010764">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Cost of Goods Sold</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3,580</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Inventory</a:t>
                      </a:r>
                      <a:endParaRPr lang="en-US" sz="4800" dirty="0">
                        <a:solidFill>
                          <a:schemeClr val="tx2"/>
                        </a:solidFill>
                        <a:latin typeface="Calibri" panose="020F0502020204030204" pitchFamily="34" charset="0"/>
                      </a:endParaRP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3,580</a:t>
                      </a:r>
                    </a:p>
                  </a:txBody>
                  <a:tcPr anchor="ctr">
                    <a:solidFill>
                      <a:srgbClr val="FCCDC8"/>
                    </a:solidFill>
                  </a:tcPr>
                </a:tc>
                <a:extLst>
                  <a:ext uri="{0D108BD9-81ED-4DB2-BD59-A6C34878D82A}">
                    <a16:rowId xmlns:a16="http://schemas.microsoft.com/office/drawing/2014/main" val="3017838781"/>
                  </a:ext>
                </a:extLst>
              </a:tr>
            </a:tbl>
          </a:graphicData>
        </a:graphic>
      </p:graphicFrame>
      <p:sp>
        <p:nvSpPr>
          <p:cNvPr id="21" name="TextBox 20">
            <a:extLst>
              <a:ext uri="{FF2B5EF4-FFF2-40B4-BE49-F238E27FC236}">
                <a16:creationId xmlns:a16="http://schemas.microsoft.com/office/drawing/2014/main" id="{B2753182-D7C5-4241-A7CE-8F0C5FFD648F}"/>
              </a:ext>
            </a:extLst>
          </p:cNvPr>
          <p:cNvSpPr txBox="1"/>
          <p:nvPr/>
        </p:nvSpPr>
        <p:spPr>
          <a:xfrm>
            <a:off x="11837776" y="6795549"/>
            <a:ext cx="2554514" cy="646331"/>
          </a:xfrm>
          <a:prstGeom prst="rect">
            <a:avLst/>
          </a:prstGeom>
          <a:noFill/>
        </p:spPr>
        <p:txBody>
          <a:bodyPr wrap="square">
            <a:spAutoFit/>
          </a:bodyPr>
          <a:lstStyle/>
          <a:p>
            <a:pPr>
              <a:spcBef>
                <a:spcPct val="50000"/>
              </a:spcBef>
            </a:pPr>
            <a:r>
              <a:rPr lang="en-US" altLang="en-US" sz="3600" b="1" dirty="0">
                <a:solidFill>
                  <a:srgbClr val="990000"/>
                </a:solidFill>
                <a:latin typeface="+mn-lt"/>
              </a:rPr>
              <a:t>Selling Price</a:t>
            </a:r>
          </a:p>
        </p:txBody>
      </p:sp>
      <p:sp>
        <p:nvSpPr>
          <p:cNvPr id="23" name="TextBox 22">
            <a:extLst>
              <a:ext uri="{FF2B5EF4-FFF2-40B4-BE49-F238E27FC236}">
                <a16:creationId xmlns:a16="http://schemas.microsoft.com/office/drawing/2014/main" id="{3C947D79-EB00-4CC2-908E-F342B446159E}"/>
              </a:ext>
            </a:extLst>
          </p:cNvPr>
          <p:cNvSpPr txBox="1"/>
          <p:nvPr/>
        </p:nvSpPr>
        <p:spPr>
          <a:xfrm>
            <a:off x="11837776" y="10332498"/>
            <a:ext cx="2554514" cy="646331"/>
          </a:xfrm>
          <a:prstGeom prst="rect">
            <a:avLst/>
          </a:prstGeom>
          <a:noFill/>
        </p:spPr>
        <p:txBody>
          <a:bodyPr wrap="square">
            <a:spAutoFit/>
          </a:bodyPr>
          <a:lstStyle/>
          <a:p>
            <a:pPr>
              <a:spcBef>
                <a:spcPct val="50000"/>
              </a:spcBef>
            </a:pPr>
            <a:r>
              <a:rPr lang="en-US" altLang="en-US" sz="3600" b="1" dirty="0">
                <a:solidFill>
                  <a:srgbClr val="990000"/>
                </a:solidFill>
                <a:latin typeface="+mn-lt"/>
              </a:rPr>
              <a:t>Cost</a:t>
            </a:r>
          </a:p>
        </p:txBody>
      </p:sp>
      <p:sp>
        <p:nvSpPr>
          <p:cNvPr id="25" name="Right Brace 24">
            <a:extLst>
              <a:ext uri="{FF2B5EF4-FFF2-40B4-BE49-F238E27FC236}">
                <a16:creationId xmlns:a16="http://schemas.microsoft.com/office/drawing/2014/main" id="{2469A365-9118-4151-AE57-44B4D69C6C12}"/>
              </a:ext>
            </a:extLst>
          </p:cNvPr>
          <p:cNvSpPr/>
          <p:nvPr/>
        </p:nvSpPr>
        <p:spPr>
          <a:xfrm>
            <a:off x="14277520" y="5743682"/>
            <a:ext cx="580588" cy="6287015"/>
          </a:xfrm>
          <a:prstGeom prst="rightBrace">
            <a:avLst>
              <a:gd name="adj1" fmla="val 90831"/>
              <a:gd name="adj2" fmla="val 50000"/>
            </a:avLst>
          </a:prstGeom>
          <a:ln w="76200">
            <a:solidFill>
              <a:srgbClr val="FCCD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136A3A2-ACD0-4E2A-9CD0-E01D8517A8C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7" name="Slide Number Placeholder 6">
            <a:extLst>
              <a:ext uri="{FF2B5EF4-FFF2-40B4-BE49-F238E27FC236}">
                <a16:creationId xmlns:a16="http://schemas.microsoft.com/office/drawing/2014/main" id="{303A2441-DF0D-48BE-A99B-CC52FAB15BDF}"/>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52424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Parcel boxes vector illustration, warehouse parts, cardboard cargo shipment  boxes, package paper box flat cartoon isometric isolated: Royalty-free  vector graphics">
            <a:extLst>
              <a:ext uri="{FF2B5EF4-FFF2-40B4-BE49-F238E27FC236}">
                <a16:creationId xmlns:a16="http://schemas.microsoft.com/office/drawing/2014/main" id="{38496B06-68A6-473F-9424-9DC8DDB8170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2311" t="20128" r="4083" b="16933"/>
          <a:stretch/>
        </p:blipFill>
        <p:spPr bwMode="auto">
          <a:xfrm>
            <a:off x="18279181" y="6621312"/>
            <a:ext cx="2130296" cy="18215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rgbClr val="F89387"/>
                </a:solidFill>
              </a:rPr>
              <a:t>Sales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22159686" cy="10033073"/>
          </a:xfrm>
        </p:spPr>
        <p:txBody>
          <a:bodyPr/>
          <a:lstStyle/>
          <a:p>
            <a:r>
              <a:rPr lang="en-US" dirty="0"/>
              <a:t>Transaction 2: Sales Returns and Allowances (1 of 3) </a:t>
            </a:r>
          </a:p>
          <a:p>
            <a:r>
              <a:rPr lang="en-US" dirty="0"/>
              <a:t>The customer </a:t>
            </a:r>
            <a:r>
              <a:rPr lang="en-US" altLang="zh-CN" dirty="0"/>
              <a:t>return part of the goods with a price of </a:t>
            </a:r>
            <a:r>
              <a:rPr lang="zh-CN" altLang="en-US" dirty="0"/>
              <a:t>€</a:t>
            </a:r>
            <a:r>
              <a:rPr lang="en-US" altLang="zh-CN" dirty="0"/>
              <a:t>500</a:t>
            </a:r>
          </a:p>
          <a:p>
            <a:pPr lvl="1"/>
            <a:r>
              <a:rPr lang="en-US" sz="4800" b="1" dirty="0">
                <a:solidFill>
                  <a:schemeClr val="tx2"/>
                </a:solidFill>
              </a:rPr>
              <a:t>Sales Returns and Allowance</a:t>
            </a:r>
            <a:r>
              <a:rPr lang="en-US" altLang="zh-CN" sz="4800" b="1" dirty="0">
                <a:solidFill>
                  <a:schemeClr val="tx2"/>
                </a:solidFill>
              </a:rPr>
              <a:t>s</a:t>
            </a:r>
            <a:r>
              <a:rPr lang="en-US" sz="4800" b="1" dirty="0">
                <a:solidFill>
                  <a:schemeClr val="tx2"/>
                </a:solidFill>
              </a:rPr>
              <a:t> </a:t>
            </a:r>
            <a:r>
              <a:rPr lang="en-US" sz="4800" dirty="0">
                <a:solidFill>
                  <a:schemeClr val="tx2"/>
                </a:solidFill>
              </a:rPr>
              <a:t>is a contra revenue account</a:t>
            </a:r>
          </a:p>
          <a:p>
            <a:pPr lvl="1"/>
            <a:endParaRPr lang="en-US" altLang="zh-CN" dirty="0"/>
          </a:p>
        </p:txBody>
      </p:sp>
      <p:graphicFrame>
        <p:nvGraphicFramePr>
          <p:cNvPr id="19" name="Table 19">
            <a:extLst>
              <a:ext uri="{FF2B5EF4-FFF2-40B4-BE49-F238E27FC236}">
                <a16:creationId xmlns:a16="http://schemas.microsoft.com/office/drawing/2014/main" id="{C7F6145B-3A13-46C4-AF53-DA0182C1C500}"/>
              </a:ext>
            </a:extLst>
          </p:cNvPr>
          <p:cNvGraphicFramePr>
            <a:graphicFrameLocks noGrp="1"/>
          </p:cNvGraphicFramePr>
          <p:nvPr>
            <p:extLst>
              <p:ext uri="{D42A27DB-BD31-4B8C-83A1-F6EECF244321}">
                <p14:modId xmlns:p14="http://schemas.microsoft.com/office/powerpoint/2010/main" val="559292890"/>
              </p:ext>
            </p:extLst>
          </p:nvPr>
        </p:nvGraphicFramePr>
        <p:xfrm>
          <a:off x="1354294" y="5743682"/>
          <a:ext cx="11533777" cy="2750066"/>
        </p:xfrm>
        <a:graphic>
          <a:graphicData uri="http://schemas.openxmlformats.org/drawingml/2006/table">
            <a:tbl>
              <a:tblPr firstRow="1" bandRow="1">
                <a:tableStyleId>{2D5ABB26-0587-4C30-8999-92F81FD0307C}</a:tableStyleId>
              </a:tblPr>
              <a:tblGrid>
                <a:gridCol w="7631938">
                  <a:extLst>
                    <a:ext uri="{9D8B030D-6E8A-4147-A177-3AD203B41FA5}">
                      <a16:colId xmlns:a16="http://schemas.microsoft.com/office/drawing/2014/main" val="2495321805"/>
                    </a:ext>
                  </a:extLst>
                </a:gridCol>
                <a:gridCol w="1891075">
                  <a:extLst>
                    <a:ext uri="{9D8B030D-6E8A-4147-A177-3AD203B41FA5}">
                      <a16:colId xmlns:a16="http://schemas.microsoft.com/office/drawing/2014/main" val="1845217590"/>
                    </a:ext>
                  </a:extLst>
                </a:gridCol>
                <a:gridCol w="2010764">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Sales Returns and Allowance</a:t>
                      </a:r>
                      <a:r>
                        <a:rPr lang="en-US" altLang="zh-CN" sz="4800" dirty="0">
                          <a:solidFill>
                            <a:schemeClr val="tx2"/>
                          </a:solidFill>
                        </a:rPr>
                        <a:t>s</a:t>
                      </a:r>
                      <a:endParaRPr lang="en-US" sz="4800" dirty="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Accounts Receivable</a:t>
                      </a: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a:t>
                      </a:r>
                    </a:p>
                  </a:txBody>
                  <a:tcPr anchor="ctr">
                    <a:solidFill>
                      <a:srgbClr val="FCCDC8"/>
                    </a:solidFill>
                  </a:tcPr>
                </a:tc>
                <a:extLst>
                  <a:ext uri="{0D108BD9-81ED-4DB2-BD59-A6C34878D82A}">
                    <a16:rowId xmlns:a16="http://schemas.microsoft.com/office/drawing/2014/main" val="3017838781"/>
                  </a:ext>
                </a:extLst>
              </a:tr>
            </a:tbl>
          </a:graphicData>
        </a:graphic>
      </p:graphicFrame>
      <p:grpSp>
        <p:nvGrpSpPr>
          <p:cNvPr id="16" name="Group 15">
            <a:extLst>
              <a:ext uri="{FF2B5EF4-FFF2-40B4-BE49-F238E27FC236}">
                <a16:creationId xmlns:a16="http://schemas.microsoft.com/office/drawing/2014/main" id="{265D3C76-0676-40E5-8338-4BE53D125885}"/>
              </a:ext>
            </a:extLst>
          </p:cNvPr>
          <p:cNvGrpSpPr/>
          <p:nvPr/>
        </p:nvGrpSpPr>
        <p:grpSpPr>
          <a:xfrm>
            <a:off x="14270938" y="6795549"/>
            <a:ext cx="9324591" cy="3475340"/>
            <a:chOff x="9207500" y="3441247"/>
            <a:chExt cx="15998225" cy="5962650"/>
          </a:xfrm>
        </p:grpSpPr>
        <p:pic>
          <p:nvPicPr>
            <p:cNvPr id="4" name="Picture 2" descr="Imágenes de Negocio Local | Vectores, fotos de stock y PSD gratuitos">
              <a:extLst>
                <a:ext uri="{FF2B5EF4-FFF2-40B4-BE49-F238E27FC236}">
                  <a16:creationId xmlns:a16="http://schemas.microsoft.com/office/drawing/2014/main" id="{7CB2CE5E-2FAE-453C-B8CB-4BFF7DE71C7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207500" y="3441247"/>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Free Vector | Big family icons set">
              <a:extLst>
                <a:ext uri="{FF2B5EF4-FFF2-40B4-BE49-F238E27FC236}">
                  <a16:creationId xmlns:a16="http://schemas.microsoft.com/office/drawing/2014/main" id="{29697395-DE57-4F8C-B56D-B665794C464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586341" y="4752975"/>
              <a:ext cx="5619384" cy="42100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954346FA-AE22-41CE-A965-25658FC4B4A0}"/>
                </a:ext>
              </a:extLst>
            </p:cNvPr>
            <p:cNvSpPr/>
            <p:nvPr/>
          </p:nvSpPr>
          <p:spPr>
            <a:xfrm rot="10800000">
              <a:off x="15170150" y="5783943"/>
              <a:ext cx="4416191" cy="2148115"/>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p:txBody>
        </p:sp>
      </p:grpSp>
      <p:graphicFrame>
        <p:nvGraphicFramePr>
          <p:cNvPr id="18" name="Table 19">
            <a:extLst>
              <a:ext uri="{FF2B5EF4-FFF2-40B4-BE49-F238E27FC236}">
                <a16:creationId xmlns:a16="http://schemas.microsoft.com/office/drawing/2014/main" id="{BD12EBEC-7142-40E7-8196-A47DEE4DB250}"/>
              </a:ext>
            </a:extLst>
          </p:cNvPr>
          <p:cNvGraphicFramePr>
            <a:graphicFrameLocks noGrp="1"/>
          </p:cNvGraphicFramePr>
          <p:nvPr>
            <p:extLst>
              <p:ext uri="{D42A27DB-BD31-4B8C-83A1-F6EECF244321}">
                <p14:modId xmlns:p14="http://schemas.microsoft.com/office/powerpoint/2010/main" val="3030667335"/>
              </p:ext>
            </p:extLst>
          </p:nvPr>
        </p:nvGraphicFramePr>
        <p:xfrm>
          <a:off x="1354294" y="9280631"/>
          <a:ext cx="11493843" cy="2750066"/>
        </p:xfrm>
        <a:graphic>
          <a:graphicData uri="http://schemas.openxmlformats.org/drawingml/2006/table">
            <a:tbl>
              <a:tblPr firstRow="1" bandRow="1">
                <a:tableStyleId>{2D5ABB26-0587-4C30-8999-92F81FD0307C}</a:tableStyleId>
              </a:tblPr>
              <a:tblGrid>
                <a:gridCol w="7205636">
                  <a:extLst>
                    <a:ext uri="{9D8B030D-6E8A-4147-A177-3AD203B41FA5}">
                      <a16:colId xmlns:a16="http://schemas.microsoft.com/office/drawing/2014/main" val="2495321805"/>
                    </a:ext>
                  </a:extLst>
                </a:gridCol>
                <a:gridCol w="2315028">
                  <a:extLst>
                    <a:ext uri="{9D8B030D-6E8A-4147-A177-3AD203B41FA5}">
                      <a16:colId xmlns:a16="http://schemas.microsoft.com/office/drawing/2014/main" val="1845217590"/>
                    </a:ext>
                  </a:extLst>
                </a:gridCol>
                <a:gridCol w="1973179">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Inventory</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358</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Cost of Goods Sold</a:t>
                      </a: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358</a:t>
                      </a:r>
                    </a:p>
                  </a:txBody>
                  <a:tcPr anchor="ctr">
                    <a:solidFill>
                      <a:srgbClr val="FCCDC8"/>
                    </a:solidFill>
                  </a:tcPr>
                </a:tc>
                <a:extLst>
                  <a:ext uri="{0D108BD9-81ED-4DB2-BD59-A6C34878D82A}">
                    <a16:rowId xmlns:a16="http://schemas.microsoft.com/office/drawing/2014/main" val="3017838781"/>
                  </a:ext>
                </a:extLst>
              </a:tr>
            </a:tbl>
          </a:graphicData>
        </a:graphic>
      </p:graphicFrame>
      <p:sp>
        <p:nvSpPr>
          <p:cNvPr id="25" name="Right Brace 24">
            <a:extLst>
              <a:ext uri="{FF2B5EF4-FFF2-40B4-BE49-F238E27FC236}">
                <a16:creationId xmlns:a16="http://schemas.microsoft.com/office/drawing/2014/main" id="{2469A365-9118-4151-AE57-44B4D69C6C12}"/>
              </a:ext>
            </a:extLst>
          </p:cNvPr>
          <p:cNvSpPr/>
          <p:nvPr/>
        </p:nvSpPr>
        <p:spPr>
          <a:xfrm>
            <a:off x="13142186" y="5743682"/>
            <a:ext cx="580588" cy="6287015"/>
          </a:xfrm>
          <a:prstGeom prst="rightBrace">
            <a:avLst>
              <a:gd name="adj1" fmla="val 90831"/>
              <a:gd name="adj2" fmla="val 50000"/>
            </a:avLst>
          </a:prstGeom>
          <a:ln w="76200">
            <a:solidFill>
              <a:srgbClr val="FCCD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833F5BD-5D7D-4411-AB8C-E3BF90DE2B0D}"/>
              </a:ext>
            </a:extLst>
          </p:cNvPr>
          <p:cNvSpPr txBox="1"/>
          <p:nvPr/>
        </p:nvSpPr>
        <p:spPr>
          <a:xfrm>
            <a:off x="18575979" y="8494360"/>
            <a:ext cx="1289189" cy="646331"/>
          </a:xfrm>
          <a:prstGeom prst="rect">
            <a:avLst/>
          </a:prstGeom>
          <a:noFill/>
        </p:spPr>
        <p:txBody>
          <a:bodyPr wrap="square">
            <a:spAutoFit/>
          </a:bodyPr>
          <a:lstStyle/>
          <a:p>
            <a:r>
              <a:rPr lang="en-US" altLang="en-US" b="1" dirty="0">
                <a:solidFill>
                  <a:srgbClr val="C00000"/>
                </a:solidFill>
              </a:rPr>
              <a:t>-</a:t>
            </a:r>
            <a:r>
              <a:rPr lang="en-US" dirty="0">
                <a:solidFill>
                  <a:srgbClr val="C00000"/>
                </a:solidFill>
              </a:rPr>
              <a:t>€500</a:t>
            </a:r>
          </a:p>
        </p:txBody>
      </p:sp>
      <p:sp>
        <p:nvSpPr>
          <p:cNvPr id="24" name="Speech Bubble: Rectangle with Corners Rounded 23">
            <a:extLst>
              <a:ext uri="{FF2B5EF4-FFF2-40B4-BE49-F238E27FC236}">
                <a16:creationId xmlns:a16="http://schemas.microsoft.com/office/drawing/2014/main" id="{E731F533-EE5B-4755-A967-62E8BBDA5F44}"/>
              </a:ext>
            </a:extLst>
          </p:cNvPr>
          <p:cNvSpPr/>
          <p:nvPr/>
        </p:nvSpPr>
        <p:spPr>
          <a:xfrm>
            <a:off x="19410075" y="4625672"/>
            <a:ext cx="4018547" cy="1530236"/>
          </a:xfrm>
          <a:prstGeom prst="wedgeRoundRectCallout">
            <a:avLst>
              <a:gd name="adj1" fmla="val -37676"/>
              <a:gd name="adj2" fmla="val 89275"/>
              <a:gd name="adj3" fmla="val 16667"/>
            </a:avLst>
          </a:prstGeom>
          <a:solidFill>
            <a:schemeClr val="bg1"/>
          </a:solidFill>
          <a:ln w="5715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baseline="0" dirty="0">
                <a:solidFill>
                  <a:schemeClr val="tx2"/>
                </a:solidFill>
                <a:latin typeface="STIX-Bold"/>
              </a:rPr>
              <a:t>Case 1: </a:t>
            </a:r>
            <a:r>
              <a:rPr lang="en-US" sz="2800" i="0" u="none" strike="noStrike" baseline="0" dirty="0">
                <a:solidFill>
                  <a:schemeClr val="tx2"/>
                </a:solidFill>
                <a:latin typeface="STIX-Bold"/>
              </a:rPr>
              <a:t>goods returned and were not defective</a:t>
            </a:r>
          </a:p>
          <a:p>
            <a:pPr algn="ctr"/>
            <a:r>
              <a:rPr lang="en-US" sz="2800" dirty="0">
                <a:solidFill>
                  <a:schemeClr val="tx2"/>
                </a:solidFill>
                <a:latin typeface="STIX-Bold"/>
              </a:rPr>
              <a:t>(assume a €358 cost)</a:t>
            </a:r>
            <a:endParaRPr lang="en-US" sz="2800" i="0" u="none" strike="noStrike" baseline="0" dirty="0">
              <a:solidFill>
                <a:schemeClr val="tx2"/>
              </a:solidFill>
              <a:latin typeface="STIX-Bold"/>
            </a:endParaRPr>
          </a:p>
        </p:txBody>
      </p:sp>
      <p:sp>
        <p:nvSpPr>
          <p:cNvPr id="26" name="TextBox 25">
            <a:extLst>
              <a:ext uri="{FF2B5EF4-FFF2-40B4-BE49-F238E27FC236}">
                <a16:creationId xmlns:a16="http://schemas.microsoft.com/office/drawing/2014/main" id="{5E733EC1-6917-4500-A6D6-AD6D9A7E4C6F}"/>
              </a:ext>
            </a:extLst>
          </p:cNvPr>
          <p:cNvSpPr txBox="1"/>
          <p:nvPr/>
        </p:nvSpPr>
        <p:spPr>
          <a:xfrm>
            <a:off x="17167182" y="6001860"/>
            <a:ext cx="3153080" cy="1200329"/>
          </a:xfrm>
          <a:prstGeom prst="rect">
            <a:avLst/>
          </a:prstGeom>
          <a:noFill/>
        </p:spPr>
        <p:txBody>
          <a:bodyPr wrap="square">
            <a:spAutoFit/>
          </a:bodyPr>
          <a:lstStyle/>
          <a:p>
            <a:r>
              <a:rPr lang="en-US" dirty="0">
                <a:solidFill>
                  <a:schemeClr val="tx2"/>
                </a:solidFill>
              </a:rPr>
              <a:t>Inventory +€358 </a:t>
            </a:r>
          </a:p>
        </p:txBody>
      </p:sp>
      <p:sp>
        <p:nvSpPr>
          <p:cNvPr id="5" name="Footer Placeholder 4">
            <a:extLst>
              <a:ext uri="{FF2B5EF4-FFF2-40B4-BE49-F238E27FC236}">
                <a16:creationId xmlns:a16="http://schemas.microsoft.com/office/drawing/2014/main" id="{BCA448F7-7863-4C58-9398-D237DAD91D7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7" name="Slide Number Placeholder 6">
            <a:extLst>
              <a:ext uri="{FF2B5EF4-FFF2-40B4-BE49-F238E27FC236}">
                <a16:creationId xmlns:a16="http://schemas.microsoft.com/office/drawing/2014/main" id="{7FE8EAF1-10DA-428F-A171-FFF1D16DE8A4}"/>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3797800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rgbClr val="F89387"/>
                </a:solidFill>
              </a:rPr>
              <a:t>Sales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22159686" cy="10033073"/>
          </a:xfrm>
        </p:spPr>
        <p:txBody>
          <a:bodyPr/>
          <a:lstStyle/>
          <a:p>
            <a:r>
              <a:rPr lang="en-US" dirty="0"/>
              <a:t>Transaction 2: Sales Returns and Allowances (2 of 3) </a:t>
            </a:r>
          </a:p>
          <a:p>
            <a:r>
              <a:rPr lang="en-US" dirty="0"/>
              <a:t>The customer </a:t>
            </a:r>
            <a:r>
              <a:rPr lang="en-US" altLang="zh-CN" dirty="0"/>
              <a:t>return part of the goods with a price of </a:t>
            </a:r>
            <a:r>
              <a:rPr lang="zh-CN" altLang="en-US" dirty="0"/>
              <a:t>€</a:t>
            </a:r>
            <a:r>
              <a:rPr lang="en-US" altLang="zh-CN" dirty="0"/>
              <a:t>500</a:t>
            </a:r>
          </a:p>
          <a:p>
            <a:pPr lvl="1"/>
            <a:r>
              <a:rPr lang="en-US" sz="4800" b="1" dirty="0">
                <a:solidFill>
                  <a:schemeClr val="tx2"/>
                </a:solidFill>
              </a:rPr>
              <a:t>Sales Returns and Allowance</a:t>
            </a:r>
            <a:r>
              <a:rPr lang="en-US" altLang="zh-CN" sz="4800" b="1" dirty="0">
                <a:solidFill>
                  <a:schemeClr val="tx2"/>
                </a:solidFill>
              </a:rPr>
              <a:t>s</a:t>
            </a:r>
            <a:r>
              <a:rPr lang="en-US" sz="4800" b="1" dirty="0">
                <a:solidFill>
                  <a:schemeClr val="tx2"/>
                </a:solidFill>
              </a:rPr>
              <a:t> </a:t>
            </a:r>
            <a:r>
              <a:rPr lang="en-US" sz="4800" dirty="0">
                <a:solidFill>
                  <a:schemeClr val="tx2"/>
                </a:solidFill>
              </a:rPr>
              <a:t>is a contra revenue account</a:t>
            </a:r>
          </a:p>
          <a:p>
            <a:pPr lvl="1"/>
            <a:endParaRPr lang="en-US" altLang="zh-CN" dirty="0"/>
          </a:p>
        </p:txBody>
      </p:sp>
      <p:graphicFrame>
        <p:nvGraphicFramePr>
          <p:cNvPr id="19" name="Table 19">
            <a:extLst>
              <a:ext uri="{FF2B5EF4-FFF2-40B4-BE49-F238E27FC236}">
                <a16:creationId xmlns:a16="http://schemas.microsoft.com/office/drawing/2014/main" id="{C7F6145B-3A13-46C4-AF53-DA0182C1C500}"/>
              </a:ext>
            </a:extLst>
          </p:cNvPr>
          <p:cNvGraphicFramePr>
            <a:graphicFrameLocks noGrp="1"/>
          </p:cNvGraphicFramePr>
          <p:nvPr>
            <p:extLst>
              <p:ext uri="{D42A27DB-BD31-4B8C-83A1-F6EECF244321}">
                <p14:modId xmlns:p14="http://schemas.microsoft.com/office/powerpoint/2010/main" val="3403544390"/>
              </p:ext>
            </p:extLst>
          </p:nvPr>
        </p:nvGraphicFramePr>
        <p:xfrm>
          <a:off x="1380862" y="5743682"/>
          <a:ext cx="11533777" cy="2750066"/>
        </p:xfrm>
        <a:graphic>
          <a:graphicData uri="http://schemas.openxmlformats.org/drawingml/2006/table">
            <a:tbl>
              <a:tblPr firstRow="1" bandRow="1">
                <a:tableStyleId>{2D5ABB26-0587-4C30-8999-92F81FD0307C}</a:tableStyleId>
              </a:tblPr>
              <a:tblGrid>
                <a:gridCol w="7631938">
                  <a:extLst>
                    <a:ext uri="{9D8B030D-6E8A-4147-A177-3AD203B41FA5}">
                      <a16:colId xmlns:a16="http://schemas.microsoft.com/office/drawing/2014/main" val="2495321805"/>
                    </a:ext>
                  </a:extLst>
                </a:gridCol>
                <a:gridCol w="1891075">
                  <a:extLst>
                    <a:ext uri="{9D8B030D-6E8A-4147-A177-3AD203B41FA5}">
                      <a16:colId xmlns:a16="http://schemas.microsoft.com/office/drawing/2014/main" val="1845217590"/>
                    </a:ext>
                  </a:extLst>
                </a:gridCol>
                <a:gridCol w="2010764">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Sales Returns and Allowance</a:t>
                      </a:r>
                      <a:r>
                        <a:rPr lang="en-US" altLang="zh-CN" sz="4800" dirty="0">
                          <a:solidFill>
                            <a:schemeClr val="tx2"/>
                          </a:solidFill>
                        </a:rPr>
                        <a:t>s</a:t>
                      </a:r>
                      <a:endParaRPr lang="en-US" sz="4800" dirty="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Accounts Receivable</a:t>
                      </a: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a:t>
                      </a:r>
                    </a:p>
                  </a:txBody>
                  <a:tcPr anchor="ctr">
                    <a:solidFill>
                      <a:srgbClr val="FCCDC8"/>
                    </a:solidFill>
                  </a:tcPr>
                </a:tc>
                <a:extLst>
                  <a:ext uri="{0D108BD9-81ED-4DB2-BD59-A6C34878D82A}">
                    <a16:rowId xmlns:a16="http://schemas.microsoft.com/office/drawing/2014/main" val="3017838781"/>
                  </a:ext>
                </a:extLst>
              </a:tr>
            </a:tbl>
          </a:graphicData>
        </a:graphic>
      </p:graphicFrame>
      <p:grpSp>
        <p:nvGrpSpPr>
          <p:cNvPr id="16" name="Group 15">
            <a:extLst>
              <a:ext uri="{FF2B5EF4-FFF2-40B4-BE49-F238E27FC236}">
                <a16:creationId xmlns:a16="http://schemas.microsoft.com/office/drawing/2014/main" id="{265D3C76-0676-40E5-8338-4BE53D125885}"/>
              </a:ext>
            </a:extLst>
          </p:cNvPr>
          <p:cNvGrpSpPr/>
          <p:nvPr/>
        </p:nvGrpSpPr>
        <p:grpSpPr>
          <a:xfrm>
            <a:off x="14270938" y="6795549"/>
            <a:ext cx="9324591" cy="3475340"/>
            <a:chOff x="9207500" y="3441247"/>
            <a:chExt cx="15998225" cy="5962650"/>
          </a:xfrm>
        </p:grpSpPr>
        <p:pic>
          <p:nvPicPr>
            <p:cNvPr id="4" name="Picture 2" descr="Imágenes de Negocio Local | Vectores, fotos de stock y PSD gratuitos">
              <a:extLst>
                <a:ext uri="{FF2B5EF4-FFF2-40B4-BE49-F238E27FC236}">
                  <a16:creationId xmlns:a16="http://schemas.microsoft.com/office/drawing/2014/main" id="{7CB2CE5E-2FAE-453C-B8CB-4BFF7DE71C7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207500" y="3441247"/>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Free Vector | Big family icons set">
              <a:extLst>
                <a:ext uri="{FF2B5EF4-FFF2-40B4-BE49-F238E27FC236}">
                  <a16:creationId xmlns:a16="http://schemas.microsoft.com/office/drawing/2014/main" id="{29697395-DE57-4F8C-B56D-B665794C464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586341" y="4752975"/>
              <a:ext cx="5619384" cy="42100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954346FA-AE22-41CE-A965-25658FC4B4A0}"/>
                </a:ext>
              </a:extLst>
            </p:cNvPr>
            <p:cNvSpPr/>
            <p:nvPr/>
          </p:nvSpPr>
          <p:spPr>
            <a:xfrm rot="10800000">
              <a:off x="15170150" y="5783943"/>
              <a:ext cx="4416191" cy="2148115"/>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p:txBody>
        </p:sp>
      </p:grpSp>
      <p:graphicFrame>
        <p:nvGraphicFramePr>
          <p:cNvPr id="18" name="Table 19">
            <a:extLst>
              <a:ext uri="{FF2B5EF4-FFF2-40B4-BE49-F238E27FC236}">
                <a16:creationId xmlns:a16="http://schemas.microsoft.com/office/drawing/2014/main" id="{BD12EBEC-7142-40E7-8196-A47DEE4DB250}"/>
              </a:ext>
            </a:extLst>
          </p:cNvPr>
          <p:cNvGraphicFramePr>
            <a:graphicFrameLocks noGrp="1"/>
          </p:cNvGraphicFramePr>
          <p:nvPr>
            <p:extLst>
              <p:ext uri="{D42A27DB-BD31-4B8C-83A1-F6EECF244321}">
                <p14:modId xmlns:p14="http://schemas.microsoft.com/office/powerpoint/2010/main" val="2815025446"/>
              </p:ext>
            </p:extLst>
          </p:nvPr>
        </p:nvGraphicFramePr>
        <p:xfrm>
          <a:off x="1380863" y="9280631"/>
          <a:ext cx="11533776" cy="2750066"/>
        </p:xfrm>
        <a:graphic>
          <a:graphicData uri="http://schemas.openxmlformats.org/drawingml/2006/table">
            <a:tbl>
              <a:tblPr firstRow="1" bandRow="1">
                <a:tableStyleId>{2D5ABB26-0587-4C30-8999-92F81FD0307C}</a:tableStyleId>
              </a:tblPr>
              <a:tblGrid>
                <a:gridCol w="7215564">
                  <a:extLst>
                    <a:ext uri="{9D8B030D-6E8A-4147-A177-3AD203B41FA5}">
                      <a16:colId xmlns:a16="http://schemas.microsoft.com/office/drawing/2014/main" val="2495321805"/>
                    </a:ext>
                  </a:extLst>
                </a:gridCol>
                <a:gridCol w="2366410">
                  <a:extLst>
                    <a:ext uri="{9D8B030D-6E8A-4147-A177-3AD203B41FA5}">
                      <a16:colId xmlns:a16="http://schemas.microsoft.com/office/drawing/2014/main" val="1845217590"/>
                    </a:ext>
                  </a:extLst>
                </a:gridCol>
                <a:gridCol w="1951802">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Inventory</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80</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Cost of Goods Sold</a:t>
                      </a: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80</a:t>
                      </a:r>
                    </a:p>
                  </a:txBody>
                  <a:tcPr anchor="ctr">
                    <a:solidFill>
                      <a:srgbClr val="FCCDC8"/>
                    </a:solidFill>
                  </a:tcPr>
                </a:tc>
                <a:extLst>
                  <a:ext uri="{0D108BD9-81ED-4DB2-BD59-A6C34878D82A}">
                    <a16:rowId xmlns:a16="http://schemas.microsoft.com/office/drawing/2014/main" val="3017838781"/>
                  </a:ext>
                </a:extLst>
              </a:tr>
            </a:tbl>
          </a:graphicData>
        </a:graphic>
      </p:graphicFrame>
      <p:sp>
        <p:nvSpPr>
          <p:cNvPr id="25" name="Right Brace 24">
            <a:extLst>
              <a:ext uri="{FF2B5EF4-FFF2-40B4-BE49-F238E27FC236}">
                <a16:creationId xmlns:a16="http://schemas.microsoft.com/office/drawing/2014/main" id="{2469A365-9118-4151-AE57-44B4D69C6C12}"/>
              </a:ext>
            </a:extLst>
          </p:cNvPr>
          <p:cNvSpPr/>
          <p:nvPr/>
        </p:nvSpPr>
        <p:spPr>
          <a:xfrm>
            <a:off x="13142186" y="5743682"/>
            <a:ext cx="580588" cy="6287015"/>
          </a:xfrm>
          <a:prstGeom prst="rightBrace">
            <a:avLst>
              <a:gd name="adj1" fmla="val 90831"/>
              <a:gd name="adj2" fmla="val 50000"/>
            </a:avLst>
          </a:prstGeom>
          <a:ln w="76200">
            <a:solidFill>
              <a:srgbClr val="FCCD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2" descr="Damaged Images | Free Vectors, Stock Photos &amp; PSD">
            <a:extLst>
              <a:ext uri="{FF2B5EF4-FFF2-40B4-BE49-F238E27FC236}">
                <a16:creationId xmlns:a16="http://schemas.microsoft.com/office/drawing/2014/main" id="{000BCE65-7B18-4EF8-A7E0-016088F8CE98}"/>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153896" y="6411078"/>
            <a:ext cx="1863224" cy="18632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33F5BD-5D7D-4411-AB8C-E3BF90DE2B0D}"/>
              </a:ext>
            </a:extLst>
          </p:cNvPr>
          <p:cNvSpPr txBox="1"/>
          <p:nvPr/>
        </p:nvSpPr>
        <p:spPr>
          <a:xfrm>
            <a:off x="18575979" y="8494360"/>
            <a:ext cx="1289189" cy="646331"/>
          </a:xfrm>
          <a:prstGeom prst="rect">
            <a:avLst/>
          </a:prstGeom>
          <a:noFill/>
        </p:spPr>
        <p:txBody>
          <a:bodyPr wrap="square">
            <a:spAutoFit/>
          </a:bodyPr>
          <a:lstStyle/>
          <a:p>
            <a:r>
              <a:rPr lang="en-US" altLang="en-US" b="1" dirty="0">
                <a:solidFill>
                  <a:srgbClr val="C00000"/>
                </a:solidFill>
              </a:rPr>
              <a:t>-</a:t>
            </a:r>
            <a:r>
              <a:rPr lang="en-US" dirty="0">
                <a:solidFill>
                  <a:srgbClr val="C00000"/>
                </a:solidFill>
              </a:rPr>
              <a:t>€500</a:t>
            </a:r>
          </a:p>
        </p:txBody>
      </p:sp>
      <p:sp>
        <p:nvSpPr>
          <p:cNvPr id="24" name="Speech Bubble: Rectangle with Corners Rounded 23">
            <a:extLst>
              <a:ext uri="{FF2B5EF4-FFF2-40B4-BE49-F238E27FC236}">
                <a16:creationId xmlns:a16="http://schemas.microsoft.com/office/drawing/2014/main" id="{E731F533-EE5B-4755-A967-62E8BBDA5F44}"/>
              </a:ext>
            </a:extLst>
          </p:cNvPr>
          <p:cNvSpPr/>
          <p:nvPr/>
        </p:nvSpPr>
        <p:spPr>
          <a:xfrm>
            <a:off x="19220573" y="4625672"/>
            <a:ext cx="4800570" cy="1530236"/>
          </a:xfrm>
          <a:prstGeom prst="wedgeRoundRectCallout">
            <a:avLst>
              <a:gd name="adj1" fmla="val -37676"/>
              <a:gd name="adj2" fmla="val 89275"/>
              <a:gd name="adj3" fmla="val 16667"/>
            </a:avLst>
          </a:prstGeom>
          <a:solidFill>
            <a:schemeClr val="bg1"/>
          </a:solidFill>
          <a:ln w="5715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baseline="0" dirty="0">
                <a:solidFill>
                  <a:schemeClr val="tx2"/>
                </a:solidFill>
                <a:latin typeface="STIX-Bold"/>
              </a:rPr>
              <a:t>Case 2: </a:t>
            </a:r>
            <a:r>
              <a:rPr lang="en-US" sz="2800" i="0" u="none" strike="noStrike" baseline="0" dirty="0">
                <a:solidFill>
                  <a:schemeClr val="tx2"/>
                </a:solidFill>
                <a:latin typeface="STIX-Bold"/>
              </a:rPr>
              <a:t>goods returned and were defective</a:t>
            </a:r>
          </a:p>
          <a:p>
            <a:pPr algn="ctr"/>
            <a:r>
              <a:rPr lang="en-US" sz="2800" dirty="0">
                <a:solidFill>
                  <a:schemeClr val="tx2"/>
                </a:solidFill>
                <a:latin typeface="STIX-Bold"/>
              </a:rPr>
              <a:t>(assume a scrap value of €80)</a:t>
            </a:r>
            <a:endParaRPr lang="en-US" sz="2800" i="0" u="none" strike="noStrike" baseline="0" dirty="0">
              <a:solidFill>
                <a:schemeClr val="tx2"/>
              </a:solidFill>
              <a:latin typeface="STIX-Bold"/>
            </a:endParaRPr>
          </a:p>
        </p:txBody>
      </p:sp>
      <p:sp>
        <p:nvSpPr>
          <p:cNvPr id="26" name="TextBox 25">
            <a:extLst>
              <a:ext uri="{FF2B5EF4-FFF2-40B4-BE49-F238E27FC236}">
                <a16:creationId xmlns:a16="http://schemas.microsoft.com/office/drawing/2014/main" id="{5E733EC1-6917-4500-A6D6-AD6D9A7E4C6F}"/>
              </a:ext>
            </a:extLst>
          </p:cNvPr>
          <p:cNvSpPr txBox="1"/>
          <p:nvPr/>
        </p:nvSpPr>
        <p:spPr>
          <a:xfrm>
            <a:off x="17167182" y="6001860"/>
            <a:ext cx="3153080" cy="1200329"/>
          </a:xfrm>
          <a:prstGeom prst="rect">
            <a:avLst/>
          </a:prstGeom>
          <a:noFill/>
        </p:spPr>
        <p:txBody>
          <a:bodyPr wrap="square">
            <a:spAutoFit/>
          </a:bodyPr>
          <a:lstStyle/>
          <a:p>
            <a:r>
              <a:rPr lang="en-US" dirty="0">
                <a:solidFill>
                  <a:schemeClr val="tx2"/>
                </a:solidFill>
              </a:rPr>
              <a:t>Inventory </a:t>
            </a:r>
          </a:p>
          <a:p>
            <a:r>
              <a:rPr lang="en-US" dirty="0">
                <a:solidFill>
                  <a:schemeClr val="tx2"/>
                </a:solidFill>
              </a:rPr>
              <a:t>+€80 </a:t>
            </a:r>
          </a:p>
        </p:txBody>
      </p:sp>
      <p:sp>
        <p:nvSpPr>
          <p:cNvPr id="5" name="Footer Placeholder 4">
            <a:extLst>
              <a:ext uri="{FF2B5EF4-FFF2-40B4-BE49-F238E27FC236}">
                <a16:creationId xmlns:a16="http://schemas.microsoft.com/office/drawing/2014/main" id="{1130B649-3BB3-4B65-A2A6-0EC74CFC995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9" name="Slide Number Placeholder 8">
            <a:extLst>
              <a:ext uri="{FF2B5EF4-FFF2-40B4-BE49-F238E27FC236}">
                <a16:creationId xmlns:a16="http://schemas.microsoft.com/office/drawing/2014/main" id="{7F67F4D9-8F5A-4148-8E3A-061C9CCFAA97}"/>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Tree>
    <p:extLst>
      <p:ext uri="{BB962C8B-B14F-4D97-AF65-F5344CB8AC3E}">
        <p14:creationId xmlns:p14="http://schemas.microsoft.com/office/powerpoint/2010/main" val="168149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rgbClr val="F89387"/>
                </a:solidFill>
              </a:rPr>
              <a:t>Sales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22159686" cy="10033073"/>
          </a:xfrm>
        </p:spPr>
        <p:txBody>
          <a:bodyPr/>
          <a:lstStyle/>
          <a:p>
            <a:r>
              <a:rPr lang="en-US" dirty="0"/>
              <a:t>Transaction 2: Sales Returns and Allowances (3 of 3) </a:t>
            </a:r>
          </a:p>
          <a:p>
            <a:r>
              <a:rPr lang="en-US" dirty="0"/>
              <a:t>The seller grants buyer an allowance of reducing price by </a:t>
            </a:r>
            <a:r>
              <a:rPr lang="zh-CN" altLang="en-US" dirty="0"/>
              <a:t>€</a:t>
            </a:r>
            <a:r>
              <a:rPr lang="en-US" altLang="zh-CN" dirty="0"/>
              <a:t>500</a:t>
            </a:r>
          </a:p>
          <a:p>
            <a:pPr lvl="1"/>
            <a:r>
              <a:rPr lang="en-US" sz="4800" b="1" dirty="0">
                <a:solidFill>
                  <a:schemeClr val="tx2"/>
                </a:solidFill>
              </a:rPr>
              <a:t>Sales Returns and Allowance</a:t>
            </a:r>
            <a:r>
              <a:rPr lang="en-US" altLang="zh-CN" sz="4800" b="1" dirty="0">
                <a:solidFill>
                  <a:schemeClr val="tx2"/>
                </a:solidFill>
              </a:rPr>
              <a:t>s</a:t>
            </a:r>
            <a:r>
              <a:rPr lang="en-US" sz="4800" b="1" dirty="0">
                <a:solidFill>
                  <a:schemeClr val="tx2"/>
                </a:solidFill>
              </a:rPr>
              <a:t> </a:t>
            </a:r>
            <a:r>
              <a:rPr lang="en-US" sz="4800" dirty="0">
                <a:solidFill>
                  <a:schemeClr val="tx2"/>
                </a:solidFill>
              </a:rPr>
              <a:t>is a contra revenue account</a:t>
            </a:r>
          </a:p>
          <a:p>
            <a:pPr lvl="1"/>
            <a:endParaRPr lang="en-US" altLang="zh-CN" dirty="0"/>
          </a:p>
        </p:txBody>
      </p:sp>
      <p:grpSp>
        <p:nvGrpSpPr>
          <p:cNvPr id="16" name="Group 15">
            <a:extLst>
              <a:ext uri="{FF2B5EF4-FFF2-40B4-BE49-F238E27FC236}">
                <a16:creationId xmlns:a16="http://schemas.microsoft.com/office/drawing/2014/main" id="{265D3C76-0676-40E5-8338-4BE53D125885}"/>
              </a:ext>
            </a:extLst>
          </p:cNvPr>
          <p:cNvGrpSpPr/>
          <p:nvPr/>
        </p:nvGrpSpPr>
        <p:grpSpPr>
          <a:xfrm>
            <a:off x="14270938" y="6795549"/>
            <a:ext cx="9324591" cy="3475340"/>
            <a:chOff x="9207500" y="3441247"/>
            <a:chExt cx="15998225" cy="5962650"/>
          </a:xfrm>
        </p:grpSpPr>
        <p:pic>
          <p:nvPicPr>
            <p:cNvPr id="4" name="Picture 2" descr="Imágenes de Negocio Local | Vectores, fotos de stock y PSD gratuitos">
              <a:extLst>
                <a:ext uri="{FF2B5EF4-FFF2-40B4-BE49-F238E27FC236}">
                  <a16:creationId xmlns:a16="http://schemas.microsoft.com/office/drawing/2014/main" id="{7CB2CE5E-2FAE-453C-B8CB-4BFF7DE71C7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207500" y="3441247"/>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Free Vector | Big family icons set">
              <a:extLst>
                <a:ext uri="{FF2B5EF4-FFF2-40B4-BE49-F238E27FC236}">
                  <a16:creationId xmlns:a16="http://schemas.microsoft.com/office/drawing/2014/main" id="{29697395-DE57-4F8C-B56D-B665794C464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586341" y="4752975"/>
              <a:ext cx="5619384" cy="421004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954346FA-AE22-41CE-A965-25658FC4B4A0}"/>
                </a:ext>
              </a:extLst>
            </p:cNvPr>
            <p:cNvSpPr/>
            <p:nvPr/>
          </p:nvSpPr>
          <p:spPr>
            <a:xfrm rot="10800000">
              <a:off x="15170150" y="5783943"/>
              <a:ext cx="4416191" cy="2148115"/>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p:txBody>
        </p:sp>
      </p:grpSp>
      <p:sp>
        <p:nvSpPr>
          <p:cNvPr id="25" name="Right Brace 24">
            <a:extLst>
              <a:ext uri="{FF2B5EF4-FFF2-40B4-BE49-F238E27FC236}">
                <a16:creationId xmlns:a16="http://schemas.microsoft.com/office/drawing/2014/main" id="{2469A365-9118-4151-AE57-44B4D69C6C12}"/>
              </a:ext>
            </a:extLst>
          </p:cNvPr>
          <p:cNvSpPr/>
          <p:nvPr/>
        </p:nvSpPr>
        <p:spPr>
          <a:xfrm>
            <a:off x="13142186" y="5743682"/>
            <a:ext cx="580588" cy="6287015"/>
          </a:xfrm>
          <a:prstGeom prst="rightBrace">
            <a:avLst>
              <a:gd name="adj1" fmla="val 90831"/>
              <a:gd name="adj2" fmla="val 50000"/>
            </a:avLst>
          </a:prstGeom>
          <a:ln w="76200">
            <a:solidFill>
              <a:srgbClr val="FCCD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833F5BD-5D7D-4411-AB8C-E3BF90DE2B0D}"/>
              </a:ext>
            </a:extLst>
          </p:cNvPr>
          <p:cNvSpPr txBox="1"/>
          <p:nvPr/>
        </p:nvSpPr>
        <p:spPr>
          <a:xfrm>
            <a:off x="18575979" y="8494360"/>
            <a:ext cx="1289189" cy="646331"/>
          </a:xfrm>
          <a:prstGeom prst="rect">
            <a:avLst/>
          </a:prstGeom>
          <a:noFill/>
        </p:spPr>
        <p:txBody>
          <a:bodyPr wrap="square">
            <a:spAutoFit/>
          </a:bodyPr>
          <a:lstStyle/>
          <a:p>
            <a:r>
              <a:rPr lang="en-US" altLang="en-US" b="1" dirty="0">
                <a:solidFill>
                  <a:srgbClr val="C00000"/>
                </a:solidFill>
              </a:rPr>
              <a:t>-</a:t>
            </a:r>
            <a:r>
              <a:rPr lang="en-US" dirty="0">
                <a:solidFill>
                  <a:srgbClr val="C00000"/>
                </a:solidFill>
              </a:rPr>
              <a:t>€500</a:t>
            </a:r>
          </a:p>
        </p:txBody>
      </p:sp>
      <p:sp>
        <p:nvSpPr>
          <p:cNvPr id="24" name="Speech Bubble: Rectangle with Corners Rounded 23">
            <a:extLst>
              <a:ext uri="{FF2B5EF4-FFF2-40B4-BE49-F238E27FC236}">
                <a16:creationId xmlns:a16="http://schemas.microsoft.com/office/drawing/2014/main" id="{E731F533-EE5B-4755-A967-62E8BBDA5F44}"/>
              </a:ext>
            </a:extLst>
          </p:cNvPr>
          <p:cNvSpPr/>
          <p:nvPr/>
        </p:nvSpPr>
        <p:spPr>
          <a:xfrm>
            <a:off x="19220573" y="4625672"/>
            <a:ext cx="4800570" cy="1530236"/>
          </a:xfrm>
          <a:prstGeom prst="wedgeRoundRectCallout">
            <a:avLst>
              <a:gd name="adj1" fmla="val -37676"/>
              <a:gd name="adj2" fmla="val 89275"/>
              <a:gd name="adj3" fmla="val 16667"/>
            </a:avLst>
          </a:prstGeom>
          <a:solidFill>
            <a:schemeClr val="bg1"/>
          </a:solidFill>
          <a:ln w="5715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baseline="0" dirty="0">
                <a:solidFill>
                  <a:schemeClr val="tx2"/>
                </a:solidFill>
                <a:latin typeface="STIX-Bold"/>
              </a:rPr>
              <a:t>Case 3: </a:t>
            </a:r>
            <a:r>
              <a:rPr lang="en-US" sz="2800" i="0" u="none" strike="noStrike" baseline="0" dirty="0">
                <a:solidFill>
                  <a:schemeClr val="tx2"/>
                </a:solidFill>
                <a:latin typeface="STIX-Bold"/>
              </a:rPr>
              <a:t>no goods returned, and the seller directly reduces the purchase price</a:t>
            </a:r>
          </a:p>
        </p:txBody>
      </p:sp>
      <p:sp>
        <p:nvSpPr>
          <p:cNvPr id="26" name="TextBox 25">
            <a:extLst>
              <a:ext uri="{FF2B5EF4-FFF2-40B4-BE49-F238E27FC236}">
                <a16:creationId xmlns:a16="http://schemas.microsoft.com/office/drawing/2014/main" id="{5E733EC1-6917-4500-A6D6-AD6D9A7E4C6F}"/>
              </a:ext>
            </a:extLst>
          </p:cNvPr>
          <p:cNvSpPr txBox="1"/>
          <p:nvPr/>
        </p:nvSpPr>
        <p:spPr>
          <a:xfrm>
            <a:off x="17746278" y="6921187"/>
            <a:ext cx="3153080" cy="1200329"/>
          </a:xfrm>
          <a:prstGeom prst="rect">
            <a:avLst/>
          </a:prstGeom>
          <a:noFill/>
        </p:spPr>
        <p:txBody>
          <a:bodyPr wrap="square">
            <a:spAutoFit/>
          </a:bodyPr>
          <a:lstStyle/>
          <a:p>
            <a:r>
              <a:rPr lang="en-US" dirty="0">
                <a:solidFill>
                  <a:schemeClr val="tx2"/>
                </a:solidFill>
              </a:rPr>
              <a:t>Inventory </a:t>
            </a:r>
          </a:p>
          <a:p>
            <a:r>
              <a:rPr lang="en-US" dirty="0">
                <a:solidFill>
                  <a:schemeClr val="tx2"/>
                </a:solidFill>
              </a:rPr>
              <a:t>+€0</a:t>
            </a:r>
          </a:p>
        </p:txBody>
      </p:sp>
      <p:sp>
        <p:nvSpPr>
          <p:cNvPr id="17" name="TextBox 16">
            <a:extLst>
              <a:ext uri="{FF2B5EF4-FFF2-40B4-BE49-F238E27FC236}">
                <a16:creationId xmlns:a16="http://schemas.microsoft.com/office/drawing/2014/main" id="{DE0A1C6B-5926-460A-97EB-FD552A2F3C5D}"/>
              </a:ext>
            </a:extLst>
          </p:cNvPr>
          <p:cNvSpPr txBox="1"/>
          <p:nvPr/>
        </p:nvSpPr>
        <p:spPr>
          <a:xfrm>
            <a:off x="4017224" y="9947723"/>
            <a:ext cx="5931610" cy="646331"/>
          </a:xfrm>
          <a:prstGeom prst="rect">
            <a:avLst/>
          </a:prstGeom>
          <a:noFill/>
        </p:spPr>
        <p:txBody>
          <a:bodyPr wrap="square">
            <a:spAutoFit/>
          </a:bodyPr>
          <a:lstStyle/>
          <a:p>
            <a:pPr marL="0" marR="0" lvl="0" indent="0" algn="ctr" defTabSz="1828373" rtl="0" eaLnBrk="1" fontAlgn="auto" latinLnBrk="0" hangingPunct="1">
              <a:lnSpc>
                <a:spcPct val="100000"/>
              </a:lnSpc>
              <a:spcBef>
                <a:spcPts val="0"/>
              </a:spcBef>
              <a:spcAft>
                <a:spcPts val="0"/>
              </a:spcAft>
              <a:buClrTx/>
              <a:buSzTx/>
              <a:buFontTx/>
              <a:buNone/>
              <a:tabLst/>
              <a:defRPr/>
            </a:pPr>
            <a:r>
              <a:rPr lang="en-US" dirty="0">
                <a:solidFill>
                  <a:schemeClr val="tx2"/>
                </a:solidFill>
              </a:rPr>
              <a:t>No entry for inventory</a:t>
            </a:r>
          </a:p>
        </p:txBody>
      </p:sp>
      <p:sp>
        <p:nvSpPr>
          <p:cNvPr id="5" name="Footer Placeholder 4">
            <a:extLst>
              <a:ext uri="{FF2B5EF4-FFF2-40B4-BE49-F238E27FC236}">
                <a16:creationId xmlns:a16="http://schemas.microsoft.com/office/drawing/2014/main" id="{0F04F679-C194-4796-880E-6B2921090E9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7" name="Slide Number Placeholder 6">
            <a:extLst>
              <a:ext uri="{FF2B5EF4-FFF2-40B4-BE49-F238E27FC236}">
                <a16:creationId xmlns:a16="http://schemas.microsoft.com/office/drawing/2014/main" id="{15F2E948-F93B-4EFC-9154-FD3178C19D10}"/>
              </a:ext>
            </a:extLst>
          </p:cNvPr>
          <p:cNvSpPr>
            <a:spLocks noGrp="1"/>
          </p:cNvSpPr>
          <p:nvPr>
            <p:ph type="sldNum" sz="quarter" idx="12"/>
          </p:nvPr>
        </p:nvSpPr>
        <p:spPr/>
        <p:txBody>
          <a:bodyPr/>
          <a:lstStyle/>
          <a:p>
            <a:fld id="{EBE3AD81-3AD4-9C46-856E-C08CF1183C60}" type="slidenum">
              <a:rPr lang="en-US" smtClean="0"/>
              <a:pPr/>
              <a:t>18</a:t>
            </a:fld>
            <a:endParaRPr lang="en-US" dirty="0"/>
          </a:p>
        </p:txBody>
      </p:sp>
      <p:graphicFrame>
        <p:nvGraphicFramePr>
          <p:cNvPr id="9" name="Table 19">
            <a:extLst>
              <a:ext uri="{FF2B5EF4-FFF2-40B4-BE49-F238E27FC236}">
                <a16:creationId xmlns:a16="http://schemas.microsoft.com/office/drawing/2014/main" id="{F54C7354-08A0-4D95-8A96-CFC6FF52672A}"/>
              </a:ext>
            </a:extLst>
          </p:cNvPr>
          <p:cNvGraphicFramePr>
            <a:graphicFrameLocks noGrp="1"/>
          </p:cNvGraphicFramePr>
          <p:nvPr>
            <p:extLst>
              <p:ext uri="{D42A27DB-BD31-4B8C-83A1-F6EECF244321}">
                <p14:modId xmlns:p14="http://schemas.microsoft.com/office/powerpoint/2010/main" val="444232868"/>
              </p:ext>
            </p:extLst>
          </p:nvPr>
        </p:nvGraphicFramePr>
        <p:xfrm>
          <a:off x="1380862" y="5743682"/>
          <a:ext cx="11533777" cy="2750066"/>
        </p:xfrm>
        <a:graphic>
          <a:graphicData uri="http://schemas.openxmlformats.org/drawingml/2006/table">
            <a:tbl>
              <a:tblPr firstRow="1" bandRow="1">
                <a:tableStyleId>{2D5ABB26-0587-4C30-8999-92F81FD0307C}</a:tableStyleId>
              </a:tblPr>
              <a:tblGrid>
                <a:gridCol w="7631938">
                  <a:extLst>
                    <a:ext uri="{9D8B030D-6E8A-4147-A177-3AD203B41FA5}">
                      <a16:colId xmlns:a16="http://schemas.microsoft.com/office/drawing/2014/main" val="2495321805"/>
                    </a:ext>
                  </a:extLst>
                </a:gridCol>
                <a:gridCol w="1891075">
                  <a:extLst>
                    <a:ext uri="{9D8B030D-6E8A-4147-A177-3AD203B41FA5}">
                      <a16:colId xmlns:a16="http://schemas.microsoft.com/office/drawing/2014/main" val="1845217590"/>
                    </a:ext>
                  </a:extLst>
                </a:gridCol>
                <a:gridCol w="2010764">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Sales Returns and Allowance</a:t>
                      </a:r>
                      <a:r>
                        <a:rPr lang="en-US" altLang="zh-CN" sz="4800" dirty="0">
                          <a:solidFill>
                            <a:schemeClr val="tx2"/>
                          </a:solidFill>
                        </a:rPr>
                        <a:t>s</a:t>
                      </a:r>
                      <a:endParaRPr lang="en-US" sz="4800" dirty="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a:t>
                      </a:r>
                    </a:p>
                  </a:txBody>
                  <a:tcPr anchor="ctr">
                    <a:solidFill>
                      <a:srgbClr val="FCCDC8"/>
                    </a:solidFill>
                  </a:tcPr>
                </a:tc>
                <a:tc>
                  <a:txBody>
                    <a:bodyPr/>
                    <a:lstStyle/>
                    <a:p>
                      <a:pPr algn="r"/>
                      <a:endParaRPr lang="en-US" sz="44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Accounts Receivable</a:t>
                      </a:r>
                    </a:p>
                  </a:txBody>
                  <a:tcPr anchor="ctr">
                    <a:solidFill>
                      <a:srgbClr val="FCCDC8"/>
                    </a:solidFill>
                  </a:tcPr>
                </a:tc>
                <a:tc>
                  <a:txBody>
                    <a:bodyPr/>
                    <a:lstStyle/>
                    <a:p>
                      <a:pPr algn="r"/>
                      <a:endParaRPr lang="en-US" sz="44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500</a:t>
                      </a:r>
                    </a:p>
                  </a:txBody>
                  <a:tcPr anchor="ctr">
                    <a:solidFill>
                      <a:srgbClr val="FCCDC8"/>
                    </a:solidFill>
                  </a:tcPr>
                </a:tc>
                <a:extLst>
                  <a:ext uri="{0D108BD9-81ED-4DB2-BD59-A6C34878D82A}">
                    <a16:rowId xmlns:a16="http://schemas.microsoft.com/office/drawing/2014/main" val="3017838781"/>
                  </a:ext>
                </a:extLst>
              </a:tr>
            </a:tbl>
          </a:graphicData>
        </a:graphic>
      </p:graphicFrame>
    </p:spTree>
    <p:extLst>
      <p:ext uri="{BB962C8B-B14F-4D97-AF65-F5344CB8AC3E}">
        <p14:creationId xmlns:p14="http://schemas.microsoft.com/office/powerpoint/2010/main" val="161463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rgbClr val="F89387"/>
                </a:solidFill>
              </a:rPr>
              <a:t>Sales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22159686" cy="10033073"/>
          </a:xfrm>
        </p:spPr>
        <p:txBody>
          <a:bodyPr/>
          <a:lstStyle/>
          <a:p>
            <a:r>
              <a:rPr lang="en-US" dirty="0"/>
              <a:t>Transaction 3: Sales Discounts</a:t>
            </a:r>
          </a:p>
          <a:p>
            <a:r>
              <a:rPr lang="en-US" altLang="en-US" dirty="0"/>
              <a:t>Assume </a:t>
            </a:r>
            <a:r>
              <a:rPr lang="en-US" dirty="0"/>
              <a:t>seller offers the buyer </a:t>
            </a:r>
            <a:r>
              <a:rPr lang="en-US" altLang="en-US" dirty="0"/>
              <a:t>the credit term </a:t>
            </a:r>
            <a:r>
              <a:rPr lang="en-US" altLang="en-US" b="1" dirty="0"/>
              <a:t>2/10, n/30</a:t>
            </a:r>
          </a:p>
          <a:p>
            <a:pPr lvl="1"/>
            <a:r>
              <a:rPr lang="en-US" sz="4800" b="1" dirty="0">
                <a:solidFill>
                  <a:schemeClr val="tx2"/>
                </a:solidFill>
              </a:rPr>
              <a:t>Sales Discounts </a:t>
            </a:r>
            <a:r>
              <a:rPr lang="en-US" sz="4800" dirty="0">
                <a:solidFill>
                  <a:schemeClr val="tx2"/>
                </a:solidFill>
              </a:rPr>
              <a:t>is a contra revenue account</a:t>
            </a:r>
          </a:p>
          <a:p>
            <a:pPr lvl="1"/>
            <a:endParaRPr lang="en-US" altLang="zh-CN" dirty="0"/>
          </a:p>
        </p:txBody>
      </p:sp>
      <p:sp>
        <p:nvSpPr>
          <p:cNvPr id="5" name="Arrow: Right 4">
            <a:extLst>
              <a:ext uri="{FF2B5EF4-FFF2-40B4-BE49-F238E27FC236}">
                <a16:creationId xmlns:a16="http://schemas.microsoft.com/office/drawing/2014/main" id="{AFAB029C-BA7B-46F7-9076-B035182F7363}"/>
              </a:ext>
            </a:extLst>
          </p:cNvPr>
          <p:cNvSpPr/>
          <p:nvPr/>
        </p:nvSpPr>
        <p:spPr>
          <a:xfrm>
            <a:off x="2829092" y="5610734"/>
            <a:ext cx="19982782" cy="579391"/>
          </a:xfrm>
          <a:prstGeom prst="rightArrow">
            <a:avLst/>
          </a:prstGeom>
          <a:solidFill>
            <a:srgbClr val="F89387"/>
          </a:solidFill>
          <a:ln>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sp>
        <p:nvSpPr>
          <p:cNvPr id="7" name="Oval 6">
            <a:extLst>
              <a:ext uri="{FF2B5EF4-FFF2-40B4-BE49-F238E27FC236}">
                <a16:creationId xmlns:a16="http://schemas.microsoft.com/office/drawing/2014/main" id="{61CC1FA3-EC9E-48EE-84A1-7CCB8534F3B0}"/>
              </a:ext>
            </a:extLst>
          </p:cNvPr>
          <p:cNvSpPr/>
          <p:nvPr/>
        </p:nvSpPr>
        <p:spPr>
          <a:xfrm>
            <a:off x="2526633" y="5628052"/>
            <a:ext cx="604918" cy="604918"/>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sp>
        <p:nvSpPr>
          <p:cNvPr id="9" name="Oval 8">
            <a:extLst>
              <a:ext uri="{FF2B5EF4-FFF2-40B4-BE49-F238E27FC236}">
                <a16:creationId xmlns:a16="http://schemas.microsoft.com/office/drawing/2014/main" id="{5057AF22-8C0E-47B5-921A-5F88E64E3E2D}"/>
              </a:ext>
            </a:extLst>
          </p:cNvPr>
          <p:cNvSpPr/>
          <p:nvPr/>
        </p:nvSpPr>
        <p:spPr>
          <a:xfrm>
            <a:off x="8686802" y="5628052"/>
            <a:ext cx="604918" cy="604918"/>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sp>
        <p:nvSpPr>
          <p:cNvPr id="10" name="Oval 9">
            <a:extLst>
              <a:ext uri="{FF2B5EF4-FFF2-40B4-BE49-F238E27FC236}">
                <a16:creationId xmlns:a16="http://schemas.microsoft.com/office/drawing/2014/main" id="{9D050BD1-049D-4385-949E-8A4CB7D64EF6}"/>
              </a:ext>
            </a:extLst>
          </p:cNvPr>
          <p:cNvSpPr/>
          <p:nvPr/>
        </p:nvSpPr>
        <p:spPr>
          <a:xfrm>
            <a:off x="19462418" y="5628052"/>
            <a:ext cx="604918" cy="604918"/>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sp>
        <p:nvSpPr>
          <p:cNvPr id="12" name="TextBox 11">
            <a:extLst>
              <a:ext uri="{FF2B5EF4-FFF2-40B4-BE49-F238E27FC236}">
                <a16:creationId xmlns:a16="http://schemas.microsoft.com/office/drawing/2014/main" id="{AC12BDC8-4B69-4716-8863-8149ECF6F3AA}"/>
              </a:ext>
            </a:extLst>
          </p:cNvPr>
          <p:cNvSpPr txBox="1"/>
          <p:nvPr/>
        </p:nvSpPr>
        <p:spPr>
          <a:xfrm>
            <a:off x="4612773" y="5151080"/>
            <a:ext cx="2592807" cy="646331"/>
          </a:xfrm>
          <a:prstGeom prst="rect">
            <a:avLst/>
          </a:prstGeom>
          <a:noFill/>
        </p:spPr>
        <p:txBody>
          <a:bodyPr wrap="square">
            <a:spAutoFit/>
          </a:bodyPr>
          <a:lstStyle/>
          <a:p>
            <a:pPr algn="ctr"/>
            <a:r>
              <a:rPr lang="en-US" dirty="0">
                <a:solidFill>
                  <a:srgbClr val="F89387"/>
                </a:solidFill>
              </a:rPr>
              <a:t>2% discount</a:t>
            </a:r>
          </a:p>
        </p:txBody>
      </p:sp>
      <p:sp>
        <p:nvSpPr>
          <p:cNvPr id="13" name="TextBox 12">
            <a:extLst>
              <a:ext uri="{FF2B5EF4-FFF2-40B4-BE49-F238E27FC236}">
                <a16:creationId xmlns:a16="http://schemas.microsoft.com/office/drawing/2014/main" id="{C7DBACD6-0605-4A13-980D-B455CF82D0D7}"/>
              </a:ext>
            </a:extLst>
          </p:cNvPr>
          <p:cNvSpPr txBox="1"/>
          <p:nvPr/>
        </p:nvSpPr>
        <p:spPr>
          <a:xfrm>
            <a:off x="13080665" y="5144075"/>
            <a:ext cx="2592807" cy="646331"/>
          </a:xfrm>
          <a:prstGeom prst="rect">
            <a:avLst/>
          </a:prstGeom>
          <a:noFill/>
        </p:spPr>
        <p:txBody>
          <a:bodyPr wrap="square">
            <a:spAutoFit/>
          </a:bodyPr>
          <a:lstStyle/>
          <a:p>
            <a:pPr algn="ctr"/>
            <a:r>
              <a:rPr lang="en-US" dirty="0">
                <a:solidFill>
                  <a:srgbClr val="F89387"/>
                </a:solidFill>
              </a:rPr>
              <a:t>no discount</a:t>
            </a:r>
          </a:p>
        </p:txBody>
      </p:sp>
      <p:sp>
        <p:nvSpPr>
          <p:cNvPr id="15" name="TextBox 14">
            <a:extLst>
              <a:ext uri="{FF2B5EF4-FFF2-40B4-BE49-F238E27FC236}">
                <a16:creationId xmlns:a16="http://schemas.microsoft.com/office/drawing/2014/main" id="{93255031-68C8-4823-9403-BF4E00B1B4B1}"/>
              </a:ext>
            </a:extLst>
          </p:cNvPr>
          <p:cNvSpPr txBox="1"/>
          <p:nvPr/>
        </p:nvSpPr>
        <p:spPr>
          <a:xfrm>
            <a:off x="19911591" y="5144075"/>
            <a:ext cx="2592807" cy="646331"/>
          </a:xfrm>
          <a:prstGeom prst="rect">
            <a:avLst/>
          </a:prstGeom>
          <a:noFill/>
        </p:spPr>
        <p:txBody>
          <a:bodyPr wrap="square">
            <a:spAutoFit/>
          </a:bodyPr>
          <a:lstStyle/>
          <a:p>
            <a:pPr algn="ctr"/>
            <a:r>
              <a:rPr lang="en-US" dirty="0">
                <a:solidFill>
                  <a:srgbClr val="F89387"/>
                </a:solidFill>
              </a:rPr>
              <a:t>overdue</a:t>
            </a:r>
          </a:p>
        </p:txBody>
      </p:sp>
      <p:sp>
        <p:nvSpPr>
          <p:cNvPr id="23" name="TextBox 22">
            <a:extLst>
              <a:ext uri="{FF2B5EF4-FFF2-40B4-BE49-F238E27FC236}">
                <a16:creationId xmlns:a16="http://schemas.microsoft.com/office/drawing/2014/main" id="{586F4B90-5A27-496B-B3BD-A263FCE45B7B}"/>
              </a:ext>
            </a:extLst>
          </p:cNvPr>
          <p:cNvSpPr txBox="1"/>
          <p:nvPr/>
        </p:nvSpPr>
        <p:spPr>
          <a:xfrm>
            <a:off x="1532688" y="6333618"/>
            <a:ext cx="2592807" cy="646331"/>
          </a:xfrm>
          <a:prstGeom prst="rect">
            <a:avLst/>
          </a:prstGeom>
          <a:noFill/>
        </p:spPr>
        <p:txBody>
          <a:bodyPr wrap="square">
            <a:spAutoFit/>
          </a:bodyPr>
          <a:lstStyle/>
          <a:p>
            <a:pPr algn="ctr"/>
            <a:r>
              <a:rPr lang="en-US" b="1" dirty="0">
                <a:solidFill>
                  <a:srgbClr val="F89387"/>
                </a:solidFill>
              </a:rPr>
              <a:t>June 1</a:t>
            </a:r>
          </a:p>
        </p:txBody>
      </p:sp>
      <p:sp>
        <p:nvSpPr>
          <p:cNvPr id="31" name="TextBox 30">
            <a:extLst>
              <a:ext uri="{FF2B5EF4-FFF2-40B4-BE49-F238E27FC236}">
                <a16:creationId xmlns:a16="http://schemas.microsoft.com/office/drawing/2014/main" id="{81929249-CBA3-4D4D-9D85-BD9F39779382}"/>
              </a:ext>
            </a:extLst>
          </p:cNvPr>
          <p:cNvSpPr txBox="1"/>
          <p:nvPr/>
        </p:nvSpPr>
        <p:spPr>
          <a:xfrm>
            <a:off x="7692857" y="6333618"/>
            <a:ext cx="2592807" cy="646331"/>
          </a:xfrm>
          <a:prstGeom prst="rect">
            <a:avLst/>
          </a:prstGeom>
          <a:noFill/>
        </p:spPr>
        <p:txBody>
          <a:bodyPr wrap="square">
            <a:spAutoFit/>
          </a:bodyPr>
          <a:lstStyle/>
          <a:p>
            <a:pPr algn="ctr"/>
            <a:r>
              <a:rPr lang="en-US" b="1" dirty="0">
                <a:solidFill>
                  <a:srgbClr val="F89387"/>
                </a:solidFill>
              </a:rPr>
              <a:t>June 10</a:t>
            </a:r>
          </a:p>
        </p:txBody>
      </p:sp>
      <p:sp>
        <p:nvSpPr>
          <p:cNvPr id="33" name="TextBox 32">
            <a:extLst>
              <a:ext uri="{FF2B5EF4-FFF2-40B4-BE49-F238E27FC236}">
                <a16:creationId xmlns:a16="http://schemas.microsoft.com/office/drawing/2014/main" id="{709AA3CF-7C00-45D5-AFC6-82A102168078}"/>
              </a:ext>
            </a:extLst>
          </p:cNvPr>
          <p:cNvSpPr txBox="1"/>
          <p:nvPr/>
        </p:nvSpPr>
        <p:spPr>
          <a:xfrm>
            <a:off x="18468473" y="6333618"/>
            <a:ext cx="2592807" cy="646331"/>
          </a:xfrm>
          <a:prstGeom prst="rect">
            <a:avLst/>
          </a:prstGeom>
          <a:noFill/>
        </p:spPr>
        <p:txBody>
          <a:bodyPr wrap="square">
            <a:spAutoFit/>
          </a:bodyPr>
          <a:lstStyle/>
          <a:p>
            <a:pPr algn="ctr"/>
            <a:r>
              <a:rPr lang="en-US" b="1" dirty="0">
                <a:solidFill>
                  <a:srgbClr val="F89387"/>
                </a:solidFill>
              </a:rPr>
              <a:t>June 30</a:t>
            </a:r>
          </a:p>
        </p:txBody>
      </p:sp>
      <p:sp>
        <p:nvSpPr>
          <p:cNvPr id="35" name="TextBox 34">
            <a:extLst>
              <a:ext uri="{FF2B5EF4-FFF2-40B4-BE49-F238E27FC236}">
                <a16:creationId xmlns:a16="http://schemas.microsoft.com/office/drawing/2014/main" id="{7866037E-0961-4875-A982-0DBEA1162F9D}"/>
              </a:ext>
            </a:extLst>
          </p:cNvPr>
          <p:cNvSpPr txBox="1"/>
          <p:nvPr/>
        </p:nvSpPr>
        <p:spPr>
          <a:xfrm>
            <a:off x="1471860" y="7123442"/>
            <a:ext cx="8064025" cy="646331"/>
          </a:xfrm>
          <a:prstGeom prst="rect">
            <a:avLst/>
          </a:prstGeom>
          <a:noFill/>
        </p:spPr>
        <p:txBody>
          <a:bodyPr wrap="square">
            <a:spAutoFit/>
          </a:bodyPr>
          <a:lstStyle/>
          <a:p>
            <a:r>
              <a:rPr lang="en-US" b="1" dirty="0">
                <a:solidFill>
                  <a:srgbClr val="F89387"/>
                </a:solidFill>
              </a:rPr>
              <a:t>If customer pays within 10 days …</a:t>
            </a:r>
          </a:p>
        </p:txBody>
      </p:sp>
      <p:sp>
        <p:nvSpPr>
          <p:cNvPr id="37" name="TextBox 36">
            <a:extLst>
              <a:ext uri="{FF2B5EF4-FFF2-40B4-BE49-F238E27FC236}">
                <a16:creationId xmlns:a16="http://schemas.microsoft.com/office/drawing/2014/main" id="{67D40785-422A-4EB8-B79A-F3DF6B8A54C7}"/>
              </a:ext>
            </a:extLst>
          </p:cNvPr>
          <p:cNvSpPr txBox="1"/>
          <p:nvPr/>
        </p:nvSpPr>
        <p:spPr>
          <a:xfrm>
            <a:off x="11081249" y="7123442"/>
            <a:ext cx="8830341" cy="646331"/>
          </a:xfrm>
          <a:prstGeom prst="rect">
            <a:avLst/>
          </a:prstGeom>
          <a:noFill/>
        </p:spPr>
        <p:txBody>
          <a:bodyPr wrap="square">
            <a:spAutoFit/>
          </a:bodyPr>
          <a:lstStyle/>
          <a:p>
            <a:r>
              <a:rPr lang="en-US" b="1" dirty="0">
                <a:solidFill>
                  <a:srgbClr val="F89387"/>
                </a:solidFill>
              </a:rPr>
              <a:t>If customer pays after the discount period …</a:t>
            </a:r>
          </a:p>
        </p:txBody>
      </p:sp>
      <p:graphicFrame>
        <p:nvGraphicFramePr>
          <p:cNvPr id="39" name="Table 19">
            <a:extLst>
              <a:ext uri="{FF2B5EF4-FFF2-40B4-BE49-F238E27FC236}">
                <a16:creationId xmlns:a16="http://schemas.microsoft.com/office/drawing/2014/main" id="{828F227F-F273-4AC7-BC0B-7E4BCDAA2D10}"/>
              </a:ext>
            </a:extLst>
          </p:cNvPr>
          <p:cNvGraphicFramePr>
            <a:graphicFrameLocks noGrp="1"/>
          </p:cNvGraphicFramePr>
          <p:nvPr>
            <p:extLst>
              <p:ext uri="{D42A27DB-BD31-4B8C-83A1-F6EECF244321}">
                <p14:modId xmlns:p14="http://schemas.microsoft.com/office/powerpoint/2010/main" val="3360383082"/>
              </p:ext>
            </p:extLst>
          </p:nvPr>
        </p:nvGraphicFramePr>
        <p:xfrm>
          <a:off x="1483798" y="7763490"/>
          <a:ext cx="8444190" cy="2619069"/>
        </p:xfrm>
        <a:graphic>
          <a:graphicData uri="http://schemas.openxmlformats.org/drawingml/2006/table">
            <a:tbl>
              <a:tblPr firstRow="1" bandRow="1">
                <a:tableStyleId>{2D5ABB26-0587-4C30-8999-92F81FD0307C}</a:tableStyleId>
              </a:tblPr>
              <a:tblGrid>
                <a:gridCol w="5412232">
                  <a:extLst>
                    <a:ext uri="{9D8B030D-6E8A-4147-A177-3AD203B41FA5}">
                      <a16:colId xmlns:a16="http://schemas.microsoft.com/office/drawing/2014/main" val="2495321805"/>
                    </a:ext>
                  </a:extLst>
                </a:gridCol>
                <a:gridCol w="1431758">
                  <a:extLst>
                    <a:ext uri="{9D8B030D-6E8A-4147-A177-3AD203B41FA5}">
                      <a16:colId xmlns:a16="http://schemas.microsoft.com/office/drawing/2014/main" val="1845217590"/>
                    </a:ext>
                  </a:extLst>
                </a:gridCol>
                <a:gridCol w="1600200">
                  <a:extLst>
                    <a:ext uri="{9D8B030D-6E8A-4147-A177-3AD203B41FA5}">
                      <a16:colId xmlns:a16="http://schemas.microsoft.com/office/drawing/2014/main" val="3252659513"/>
                    </a:ext>
                  </a:extLst>
                </a:gridCol>
              </a:tblGrid>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Cash</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4,410</a:t>
                      </a:r>
                    </a:p>
                  </a:txBody>
                  <a:tcPr anchor="ctr">
                    <a:solidFill>
                      <a:srgbClr val="FCCDC8"/>
                    </a:solidFill>
                  </a:tcPr>
                </a:tc>
                <a:tc>
                  <a:txBody>
                    <a:bodyPr/>
                    <a:lstStyle/>
                    <a:p>
                      <a:pPr algn="r"/>
                      <a:endParaRPr lang="en-US" sz="36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Sales Discounts</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3600" dirty="0">
                          <a:solidFill>
                            <a:schemeClr val="tx2"/>
                          </a:solidFill>
                          <a:latin typeface="Calibri" panose="020F0502020204030204" pitchFamily="34" charset="0"/>
                        </a:rPr>
                        <a:t>90</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endParaRPr lang="en-US" sz="4000" dirty="0">
                        <a:solidFill>
                          <a:schemeClr val="tx2"/>
                        </a:solidFill>
                        <a:latin typeface="Calibri" panose="020F0502020204030204" pitchFamily="34" charset="0"/>
                      </a:endParaRPr>
                    </a:p>
                  </a:txBody>
                  <a:tcPr anchor="ctr">
                    <a:solidFill>
                      <a:srgbClr val="FCCDC8"/>
                    </a:solidFill>
                  </a:tcPr>
                </a:tc>
                <a:extLst>
                  <a:ext uri="{0D108BD9-81ED-4DB2-BD59-A6C34878D82A}">
                    <a16:rowId xmlns:a16="http://schemas.microsoft.com/office/drawing/2014/main" val="301783878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        Accounts Receivable</a:t>
                      </a:r>
                    </a:p>
                  </a:txBody>
                  <a:tcPr anchor="ctr">
                    <a:solidFill>
                      <a:srgbClr val="FCCDC8"/>
                    </a:solidFill>
                  </a:tcPr>
                </a:tc>
                <a:tc>
                  <a:txBody>
                    <a:bodyPr/>
                    <a:lstStyle/>
                    <a:p>
                      <a:pPr algn="r"/>
                      <a:endParaRPr lang="en-US" sz="3600" dirty="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4,500</a:t>
                      </a:r>
                    </a:p>
                  </a:txBody>
                  <a:tcPr anchor="ctr">
                    <a:solidFill>
                      <a:srgbClr val="FCCDC8"/>
                    </a:solidFill>
                  </a:tcPr>
                </a:tc>
                <a:extLst>
                  <a:ext uri="{0D108BD9-81ED-4DB2-BD59-A6C34878D82A}">
                    <a16:rowId xmlns:a16="http://schemas.microsoft.com/office/drawing/2014/main" val="2562033240"/>
                  </a:ext>
                </a:extLst>
              </a:tr>
            </a:tbl>
          </a:graphicData>
        </a:graphic>
      </p:graphicFrame>
      <p:graphicFrame>
        <p:nvGraphicFramePr>
          <p:cNvPr id="41" name="Table 19">
            <a:extLst>
              <a:ext uri="{FF2B5EF4-FFF2-40B4-BE49-F238E27FC236}">
                <a16:creationId xmlns:a16="http://schemas.microsoft.com/office/drawing/2014/main" id="{8F2A167E-0CEF-4697-A487-17DD43C6E510}"/>
              </a:ext>
            </a:extLst>
          </p:cNvPr>
          <p:cNvGraphicFramePr>
            <a:graphicFrameLocks noGrp="1"/>
          </p:cNvGraphicFramePr>
          <p:nvPr>
            <p:extLst>
              <p:ext uri="{D42A27DB-BD31-4B8C-83A1-F6EECF244321}">
                <p14:modId xmlns:p14="http://schemas.microsoft.com/office/powerpoint/2010/main" val="387074670"/>
              </p:ext>
            </p:extLst>
          </p:nvPr>
        </p:nvGraphicFramePr>
        <p:xfrm>
          <a:off x="11081250" y="7763490"/>
          <a:ext cx="8323873" cy="1746046"/>
        </p:xfrm>
        <a:graphic>
          <a:graphicData uri="http://schemas.openxmlformats.org/drawingml/2006/table">
            <a:tbl>
              <a:tblPr firstRow="1" bandRow="1">
                <a:tableStyleId>{2D5ABB26-0587-4C30-8999-92F81FD0307C}</a:tableStyleId>
              </a:tblPr>
              <a:tblGrid>
                <a:gridCol w="5412232">
                  <a:extLst>
                    <a:ext uri="{9D8B030D-6E8A-4147-A177-3AD203B41FA5}">
                      <a16:colId xmlns:a16="http://schemas.microsoft.com/office/drawing/2014/main" val="2495321805"/>
                    </a:ext>
                  </a:extLst>
                </a:gridCol>
                <a:gridCol w="1443789">
                  <a:extLst>
                    <a:ext uri="{9D8B030D-6E8A-4147-A177-3AD203B41FA5}">
                      <a16:colId xmlns:a16="http://schemas.microsoft.com/office/drawing/2014/main" val="1845217590"/>
                    </a:ext>
                  </a:extLst>
                </a:gridCol>
                <a:gridCol w="1467852">
                  <a:extLst>
                    <a:ext uri="{9D8B030D-6E8A-4147-A177-3AD203B41FA5}">
                      <a16:colId xmlns:a16="http://schemas.microsoft.com/office/drawing/2014/main" val="3252659513"/>
                    </a:ext>
                  </a:extLst>
                </a:gridCol>
              </a:tblGrid>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Cash</a:t>
                      </a: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4,500</a:t>
                      </a:r>
                    </a:p>
                  </a:txBody>
                  <a:tcPr anchor="ctr">
                    <a:solidFill>
                      <a:srgbClr val="FCCDC8"/>
                    </a:solidFill>
                  </a:tcPr>
                </a:tc>
                <a:tc>
                  <a:txBody>
                    <a:bodyPr/>
                    <a:lstStyle/>
                    <a:p>
                      <a:pPr algn="r"/>
                      <a:endParaRPr lang="en-US" sz="3600" dirty="0">
                        <a:solidFill>
                          <a:schemeClr val="tx2"/>
                        </a:solidFill>
                      </a:endParaRPr>
                    </a:p>
                  </a:txBody>
                  <a:tcPr anchor="ctr">
                    <a:solidFill>
                      <a:srgbClr val="FCCDC8"/>
                    </a:solidFill>
                  </a:tcPr>
                </a:tc>
                <a:extLst>
                  <a:ext uri="{0D108BD9-81ED-4DB2-BD59-A6C34878D82A}">
                    <a16:rowId xmlns:a16="http://schemas.microsoft.com/office/drawing/2014/main" val="394062533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rPr>
                        <a:t>        </a:t>
                      </a:r>
                      <a:r>
                        <a:rPr lang="en-US" sz="4000" dirty="0">
                          <a:solidFill>
                            <a:schemeClr val="tx2"/>
                          </a:solidFill>
                          <a:latin typeface="Calibri" panose="020F0502020204030204" pitchFamily="34" charset="0"/>
                        </a:rPr>
                        <a:t>Accounts Receivable</a:t>
                      </a:r>
                    </a:p>
                  </a:txBody>
                  <a:tcPr anchor="ctr">
                    <a:solidFill>
                      <a:srgbClr val="FCCDC8"/>
                    </a:solidFill>
                  </a:tcPr>
                </a:tc>
                <a:tc>
                  <a:txBody>
                    <a:bodyPr/>
                    <a:lstStyle/>
                    <a:p>
                      <a:pPr algn="r"/>
                      <a:endParaRPr lang="en-US" sz="3600">
                        <a:solidFill>
                          <a:schemeClr val="tx2"/>
                        </a:solidFill>
                      </a:endParaRPr>
                    </a:p>
                  </a:txBody>
                  <a:tcPr anchor="c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000" dirty="0">
                          <a:solidFill>
                            <a:schemeClr val="tx2"/>
                          </a:solidFill>
                          <a:latin typeface="Calibri" panose="020F0502020204030204" pitchFamily="34" charset="0"/>
                        </a:rPr>
                        <a:t>4,500</a:t>
                      </a:r>
                    </a:p>
                  </a:txBody>
                  <a:tcPr anchor="ctr">
                    <a:solidFill>
                      <a:srgbClr val="FCCDC8"/>
                    </a:solidFill>
                  </a:tcPr>
                </a:tc>
                <a:extLst>
                  <a:ext uri="{0D108BD9-81ED-4DB2-BD59-A6C34878D82A}">
                    <a16:rowId xmlns:a16="http://schemas.microsoft.com/office/drawing/2014/main" val="3017838781"/>
                  </a:ext>
                </a:extLst>
              </a:tr>
            </a:tbl>
          </a:graphicData>
        </a:graphic>
      </p:graphicFrame>
      <p:sp>
        <p:nvSpPr>
          <p:cNvPr id="43" name="TextBox 42">
            <a:extLst>
              <a:ext uri="{FF2B5EF4-FFF2-40B4-BE49-F238E27FC236}">
                <a16:creationId xmlns:a16="http://schemas.microsoft.com/office/drawing/2014/main" id="{3EED6A6F-3EF1-4FFB-92D2-D79F4F271CF7}"/>
              </a:ext>
            </a:extLst>
          </p:cNvPr>
          <p:cNvSpPr txBox="1"/>
          <p:nvPr/>
        </p:nvSpPr>
        <p:spPr>
          <a:xfrm>
            <a:off x="1471862" y="10382559"/>
            <a:ext cx="7819858" cy="1754326"/>
          </a:xfrm>
          <a:prstGeom prst="rect">
            <a:avLst/>
          </a:prstGeom>
          <a:noFill/>
        </p:spPr>
        <p:txBody>
          <a:bodyPr wrap="square">
            <a:spAutoFit/>
          </a:bodyPr>
          <a:lstStyle/>
          <a:p>
            <a:r>
              <a:rPr lang="en-US" dirty="0"/>
              <a:t>(Discount = €4,500 × 2% = €90)</a:t>
            </a:r>
          </a:p>
          <a:p>
            <a:r>
              <a:rPr lang="en-US" dirty="0"/>
              <a:t>Sales discount is recorded as a debit to </a:t>
            </a:r>
            <a:r>
              <a:rPr lang="en-US" b="1" dirty="0"/>
              <a:t>Sales Discounts </a:t>
            </a:r>
          </a:p>
        </p:txBody>
      </p:sp>
      <p:sp>
        <p:nvSpPr>
          <p:cNvPr id="49" name="TextBox 48">
            <a:extLst>
              <a:ext uri="{FF2B5EF4-FFF2-40B4-BE49-F238E27FC236}">
                <a16:creationId xmlns:a16="http://schemas.microsoft.com/office/drawing/2014/main" id="{C1971D56-E6E3-4759-A2EF-3389F0EEB0F8}"/>
              </a:ext>
            </a:extLst>
          </p:cNvPr>
          <p:cNvSpPr txBox="1"/>
          <p:nvPr/>
        </p:nvSpPr>
        <p:spPr>
          <a:xfrm>
            <a:off x="11081250" y="9532528"/>
            <a:ext cx="7483476" cy="646331"/>
          </a:xfrm>
          <a:prstGeom prst="rect">
            <a:avLst/>
          </a:prstGeom>
          <a:noFill/>
        </p:spPr>
        <p:txBody>
          <a:bodyPr wrap="square">
            <a:spAutoFit/>
          </a:bodyPr>
          <a:lstStyle/>
          <a:p>
            <a:r>
              <a:rPr lang="en-US" dirty="0"/>
              <a:t>Not discount is offered on the payment</a:t>
            </a:r>
          </a:p>
        </p:txBody>
      </p:sp>
      <p:sp>
        <p:nvSpPr>
          <p:cNvPr id="4" name="Footer Placeholder 3">
            <a:extLst>
              <a:ext uri="{FF2B5EF4-FFF2-40B4-BE49-F238E27FC236}">
                <a16:creationId xmlns:a16="http://schemas.microsoft.com/office/drawing/2014/main" id="{9F5C398E-2C6C-4B49-9348-DC6F958A9EE0}"/>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6" name="Slide Number Placeholder 5">
            <a:extLst>
              <a:ext uri="{FF2B5EF4-FFF2-40B4-BE49-F238E27FC236}">
                <a16:creationId xmlns:a16="http://schemas.microsoft.com/office/drawing/2014/main" id="{6EB69A8B-4C6A-4536-8156-5B076CA3C5BE}"/>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Tree>
    <p:extLst>
      <p:ext uri="{BB962C8B-B14F-4D97-AF65-F5344CB8AC3E}">
        <p14:creationId xmlns:p14="http://schemas.microsoft.com/office/powerpoint/2010/main" val="399203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7622-BFA6-4E51-93C8-8F4C87949927}"/>
              </a:ext>
            </a:extLst>
          </p:cNvPr>
          <p:cNvSpPr>
            <a:spLocks noGrp="1"/>
          </p:cNvSpPr>
          <p:nvPr>
            <p:ph type="title"/>
          </p:nvPr>
        </p:nvSpPr>
        <p:spPr/>
        <p:txBody>
          <a:bodyPr>
            <a:normAutofit/>
          </a:bodyPr>
          <a:lstStyle/>
          <a:p>
            <a:r>
              <a:rPr lang="en-US" dirty="0"/>
              <a:t>Review of Ch</a:t>
            </a:r>
            <a:r>
              <a:rPr lang="en-US" altLang="zh-CN" dirty="0"/>
              <a:t>1-4</a:t>
            </a:r>
            <a:endParaRPr lang="en-US" dirty="0"/>
          </a:p>
        </p:txBody>
      </p:sp>
      <p:sp>
        <p:nvSpPr>
          <p:cNvPr id="3" name="Footer Placeholder 2">
            <a:extLst>
              <a:ext uri="{FF2B5EF4-FFF2-40B4-BE49-F238E27FC236}">
                <a16:creationId xmlns:a16="http://schemas.microsoft.com/office/drawing/2014/main" id="{0F791EED-4040-4CB8-B83D-183FF62F218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4" name="Slide Number Placeholder 3">
            <a:extLst>
              <a:ext uri="{FF2B5EF4-FFF2-40B4-BE49-F238E27FC236}">
                <a16:creationId xmlns:a16="http://schemas.microsoft.com/office/drawing/2014/main" id="{9F62AE09-D3CD-44A0-89C8-EC930705D8F8}"/>
              </a:ext>
            </a:extLst>
          </p:cNvPr>
          <p:cNvSpPr>
            <a:spLocks noGrp="1"/>
          </p:cNvSpPr>
          <p:nvPr>
            <p:ph type="sldNum" sz="quarter" idx="12"/>
          </p:nvPr>
        </p:nvSpPr>
        <p:spPr/>
        <p:txBody>
          <a:bodyPr/>
          <a:lstStyle/>
          <a:p>
            <a:fld id="{EBE3AD81-3AD4-9C46-856E-C08CF1183C60}" type="slidenum">
              <a:rPr lang="en-US" smtClean="0"/>
              <a:pPr/>
              <a:t>2</a:t>
            </a:fld>
            <a:endParaRPr lang="en-US" dirty="0"/>
          </a:p>
        </p:txBody>
      </p:sp>
      <p:sp>
        <p:nvSpPr>
          <p:cNvPr id="13" name="Content Placeholder 2">
            <a:extLst>
              <a:ext uri="{FF2B5EF4-FFF2-40B4-BE49-F238E27FC236}">
                <a16:creationId xmlns:a16="http://schemas.microsoft.com/office/drawing/2014/main" id="{4D341F1A-29A5-4CDF-8D5B-3CDD991B5A33}"/>
              </a:ext>
            </a:extLst>
          </p:cNvPr>
          <p:cNvSpPr>
            <a:spLocks noGrp="1"/>
          </p:cNvSpPr>
          <p:nvPr>
            <p:ph sz="quarter" idx="13"/>
          </p:nvPr>
        </p:nvSpPr>
        <p:spPr>
          <a:xfrm>
            <a:off x="990600" y="2330379"/>
            <a:ext cx="22301200" cy="10033073"/>
          </a:xfrm>
        </p:spPr>
        <p:txBody>
          <a:bodyPr>
            <a:normAutofit/>
          </a:bodyPr>
          <a:lstStyle/>
          <a:p>
            <a:endParaRPr lang="en-US" sz="5400"/>
          </a:p>
        </p:txBody>
      </p:sp>
      <p:grpSp>
        <p:nvGrpSpPr>
          <p:cNvPr id="15" name="Group 14">
            <a:extLst>
              <a:ext uri="{FF2B5EF4-FFF2-40B4-BE49-F238E27FC236}">
                <a16:creationId xmlns:a16="http://schemas.microsoft.com/office/drawing/2014/main" id="{AB66040C-26B9-4C95-BAC6-CC4623C8C14B}"/>
              </a:ext>
            </a:extLst>
          </p:cNvPr>
          <p:cNvGrpSpPr/>
          <p:nvPr/>
        </p:nvGrpSpPr>
        <p:grpSpPr>
          <a:xfrm>
            <a:off x="990600" y="2330378"/>
            <a:ext cx="22301200" cy="10033073"/>
            <a:chOff x="990600" y="2330378"/>
            <a:chExt cx="22301200" cy="10033073"/>
          </a:xfrm>
        </p:grpSpPr>
        <p:sp>
          <p:nvSpPr>
            <p:cNvPr id="17" name="Rectangle 4" descr="A flowchart shows the steps in accounting cycle. 1. Analyse business transactions; 2. Journalize the transactions; 3. Post to ledger accounts; 4. Prepare a trial balance; 5. Journalize and post adjusting entries: deferrals and accruals; 6. Prepare an adjusted trial balance; 7. Prepare financial statements; 8. Journalize and post closing entries; 9. Prepare a post-closing trial balance. The cycle continues.&#10;">
              <a:extLst>
                <a:ext uri="{FF2B5EF4-FFF2-40B4-BE49-F238E27FC236}">
                  <a16:creationId xmlns:a16="http://schemas.microsoft.com/office/drawing/2014/main" id="{F68C20AF-374F-4ECC-B0E9-CF2AECCA22CD}"/>
                </a:ext>
              </a:extLst>
            </p:cNvPr>
            <p:cNvSpPr>
              <a:spLocks noChangeArrowheads="1"/>
            </p:cNvSpPr>
            <p:nvPr/>
          </p:nvSpPr>
          <p:spPr bwMode="auto">
            <a:xfrm>
              <a:off x="990600" y="2330378"/>
              <a:ext cx="22301200" cy="10033073"/>
            </a:xfrm>
            <a:prstGeom prst="rect">
              <a:avLst/>
            </a:prstGeom>
            <a:solidFill>
              <a:srgbClr val="B9D9F3"/>
            </a:solidFill>
            <a:ln w="12700" cap="sq">
              <a:noFill/>
              <a:miter lim="800000"/>
              <a:headEnd type="none" w="sm" len="sm"/>
              <a:tailEnd type="none" w="sm" len="sm"/>
            </a:ln>
          </p:spPr>
          <p:txBody>
            <a:bodyPr wrap="none" anchor="ct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defTabSz="914400">
                <a:spcBef>
                  <a:spcPct val="0"/>
                </a:spcBef>
                <a:buClrTx/>
                <a:buSzTx/>
                <a:buFontTx/>
                <a:buNone/>
              </a:pPr>
              <a:endParaRPr lang="en-US" altLang="en-US" sz="4400" b="0" dirty="0">
                <a:solidFill>
                  <a:srgbClr val="000000"/>
                </a:solidFill>
                <a:latin typeface="Calibri" panose="020F0502020204030204"/>
              </a:endParaRPr>
            </a:p>
          </p:txBody>
        </p:sp>
        <p:sp>
          <p:nvSpPr>
            <p:cNvPr id="18" name="Line 5" descr="connecting line">
              <a:extLst>
                <a:ext uri="{FF2B5EF4-FFF2-40B4-BE49-F238E27FC236}">
                  <a16:creationId xmlns:a16="http://schemas.microsoft.com/office/drawing/2014/main" id="{F1B64A9E-457C-410B-B069-268566B11AFC}"/>
                </a:ext>
              </a:extLst>
            </p:cNvPr>
            <p:cNvSpPr>
              <a:spLocks noChangeShapeType="1"/>
            </p:cNvSpPr>
            <p:nvPr/>
          </p:nvSpPr>
          <p:spPr bwMode="auto">
            <a:xfrm flipV="1">
              <a:off x="18032083" y="10611645"/>
              <a:ext cx="0" cy="1114786"/>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19" name="Line 6" descr="connecting line">
              <a:extLst>
                <a:ext uri="{FF2B5EF4-FFF2-40B4-BE49-F238E27FC236}">
                  <a16:creationId xmlns:a16="http://schemas.microsoft.com/office/drawing/2014/main" id="{7FD7EFC5-39EE-48C4-AB96-9E162B9A34EC}"/>
                </a:ext>
              </a:extLst>
            </p:cNvPr>
            <p:cNvSpPr>
              <a:spLocks noChangeShapeType="1"/>
            </p:cNvSpPr>
            <p:nvPr/>
          </p:nvSpPr>
          <p:spPr bwMode="auto">
            <a:xfrm rot="5400000" flipV="1">
              <a:off x="6565902" y="2759936"/>
              <a:ext cx="0" cy="1051945"/>
            </a:xfrm>
            <a:prstGeom prst="line">
              <a:avLst/>
            </a:prstGeom>
            <a:noFill/>
            <a:ln w="76200" cap="sq">
              <a:solidFill>
                <a:srgbClr val="F89387"/>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0" name="Line 7" descr="connecting line">
              <a:extLst>
                <a:ext uri="{FF2B5EF4-FFF2-40B4-BE49-F238E27FC236}">
                  <a16:creationId xmlns:a16="http://schemas.microsoft.com/office/drawing/2014/main" id="{F97714FE-E37A-4683-90C2-7F2316A7B138}"/>
                </a:ext>
              </a:extLst>
            </p:cNvPr>
            <p:cNvSpPr>
              <a:spLocks noChangeShapeType="1"/>
            </p:cNvSpPr>
            <p:nvPr/>
          </p:nvSpPr>
          <p:spPr bwMode="auto">
            <a:xfrm>
              <a:off x="16348974" y="3285909"/>
              <a:ext cx="1683109" cy="0"/>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1" name="Rectangle 8">
              <a:extLst>
                <a:ext uri="{FF2B5EF4-FFF2-40B4-BE49-F238E27FC236}">
                  <a16:creationId xmlns:a16="http://schemas.microsoft.com/office/drawing/2014/main" id="{8132122B-3CF1-438D-8D8C-F862936C6D1E}"/>
                </a:ext>
              </a:extLst>
            </p:cNvPr>
            <p:cNvSpPr>
              <a:spLocks noChangeArrowheads="1"/>
            </p:cNvSpPr>
            <p:nvPr/>
          </p:nvSpPr>
          <p:spPr bwMode="auto">
            <a:xfrm>
              <a:off x="7091872" y="2635210"/>
              <a:ext cx="9809372" cy="1301398"/>
            </a:xfrm>
            <a:prstGeom prst="rect">
              <a:avLst/>
            </a:prstGeom>
            <a:solidFill>
              <a:srgbClr val="FFFEFE"/>
            </a:solidFill>
            <a:ln w="12700" cap="sq">
              <a:noFill/>
              <a:miter lim="800000"/>
              <a:headEnd type="none" w="sm" len="sm"/>
              <a:tailEnd type="none" w="sm" len="sm"/>
            </a:ln>
            <a:effectLst/>
          </p:spPr>
          <p:txBody>
            <a:bodyPr anchor="ctr"/>
            <a:lstStyle>
              <a:lvl1pPr marL="346075" indent="-290513"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346075" marR="0" lvl="0" indent="-290513" algn="l" defTabSz="914400" eaLnBrk="1" fontAlgn="auto" latinLnBrk="0" hangingPunct="1">
                <a:lnSpc>
                  <a:spcPct val="100000"/>
                </a:lnSpc>
                <a:spcBef>
                  <a:spcPct val="0"/>
                </a:spcBef>
                <a:spcAft>
                  <a:spcPts val="0"/>
                </a:spcAft>
                <a:buClrTx/>
                <a:buSzTx/>
                <a:buFontTx/>
                <a:buNone/>
                <a:tabLst/>
                <a:defRPr/>
              </a:pPr>
              <a:r>
                <a:rPr kumimoji="0" lang="en-US" altLang="en-US" sz="3600" b="1" i="0" u="none" strike="noStrike" kern="0" cap="none" spc="0" normalizeH="0" baseline="0" noProof="0" dirty="0">
                  <a:ln>
                    <a:noFill/>
                  </a:ln>
                  <a:solidFill>
                    <a:srgbClr val="000000"/>
                  </a:solidFill>
                  <a:effectLst/>
                  <a:uLnTx/>
                  <a:uFillTx/>
                  <a:latin typeface="Calibri" panose="020F0502020204030204"/>
                </a:rPr>
                <a:t>1. 	Analyze business transactions</a:t>
              </a:r>
            </a:p>
          </p:txBody>
        </p:sp>
        <p:sp>
          <p:nvSpPr>
            <p:cNvPr id="22" name="Line 9" descr="connecting line">
              <a:extLst>
                <a:ext uri="{FF2B5EF4-FFF2-40B4-BE49-F238E27FC236}">
                  <a16:creationId xmlns:a16="http://schemas.microsoft.com/office/drawing/2014/main" id="{90A98F27-7830-4A0B-84D6-E9633854945E}"/>
                </a:ext>
              </a:extLst>
            </p:cNvPr>
            <p:cNvSpPr>
              <a:spLocks noChangeShapeType="1"/>
            </p:cNvSpPr>
            <p:nvPr/>
          </p:nvSpPr>
          <p:spPr bwMode="auto">
            <a:xfrm>
              <a:off x="18032083" y="3285909"/>
              <a:ext cx="0" cy="1114786"/>
            </a:xfrm>
            <a:prstGeom prst="line">
              <a:avLst/>
            </a:prstGeom>
            <a:noFill/>
            <a:ln w="76200" cap="sq">
              <a:solidFill>
                <a:srgbClr val="F89387"/>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3" name="Line 10" descr="connecting line">
              <a:extLst>
                <a:ext uri="{FF2B5EF4-FFF2-40B4-BE49-F238E27FC236}">
                  <a16:creationId xmlns:a16="http://schemas.microsoft.com/office/drawing/2014/main" id="{69A387C3-0947-424E-8AE6-11F8E75A000F}"/>
                </a:ext>
              </a:extLst>
            </p:cNvPr>
            <p:cNvSpPr>
              <a:spLocks noChangeShapeType="1"/>
            </p:cNvSpPr>
            <p:nvPr/>
          </p:nvSpPr>
          <p:spPr bwMode="auto">
            <a:xfrm>
              <a:off x="18032083" y="5356225"/>
              <a:ext cx="0" cy="796276"/>
            </a:xfrm>
            <a:prstGeom prst="line">
              <a:avLst/>
            </a:prstGeom>
            <a:noFill/>
            <a:ln w="76200" cap="sq">
              <a:solidFill>
                <a:srgbClr val="F89387"/>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4" name="Rectangle 11">
              <a:extLst>
                <a:ext uri="{FF2B5EF4-FFF2-40B4-BE49-F238E27FC236}">
                  <a16:creationId xmlns:a16="http://schemas.microsoft.com/office/drawing/2014/main" id="{A436C0D7-088C-4AD8-9DBE-E1E410B50C6E}"/>
                </a:ext>
              </a:extLst>
            </p:cNvPr>
            <p:cNvSpPr>
              <a:spLocks noChangeArrowheads="1"/>
            </p:cNvSpPr>
            <p:nvPr/>
          </p:nvSpPr>
          <p:spPr bwMode="auto">
            <a:xfrm>
              <a:off x="13824309" y="4400695"/>
              <a:ext cx="8520742"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2.  Journalize the transactions </a:t>
              </a:r>
            </a:p>
          </p:txBody>
        </p:sp>
        <p:sp>
          <p:nvSpPr>
            <p:cNvPr id="25" name="Freeform 12" descr="line">
              <a:extLst>
                <a:ext uri="{FF2B5EF4-FFF2-40B4-BE49-F238E27FC236}">
                  <a16:creationId xmlns:a16="http://schemas.microsoft.com/office/drawing/2014/main" id="{9387DAA2-6E53-4882-A6E3-C7550A103E8E}"/>
                </a:ext>
              </a:extLst>
            </p:cNvPr>
            <p:cNvSpPr>
              <a:spLocks/>
            </p:cNvSpPr>
            <p:nvPr/>
          </p:nvSpPr>
          <p:spPr bwMode="auto">
            <a:xfrm>
              <a:off x="18032083" y="7141210"/>
              <a:ext cx="17532" cy="719967"/>
            </a:xfrm>
            <a:custGeom>
              <a:avLst/>
              <a:gdLst>
                <a:gd name="T0" fmla="*/ 0 w 4"/>
                <a:gd name="T1" fmla="*/ 0 h 217"/>
                <a:gd name="T2" fmla="*/ 2147483647 w 4"/>
                <a:gd name="T3" fmla="*/ 2147483647 h 217"/>
                <a:gd name="T4" fmla="*/ 0 60000 65536"/>
                <a:gd name="T5" fmla="*/ 0 60000 65536"/>
                <a:gd name="T6" fmla="*/ 0 w 4"/>
                <a:gd name="T7" fmla="*/ 0 h 217"/>
                <a:gd name="T8" fmla="*/ 4 w 4"/>
                <a:gd name="T9" fmla="*/ 217 h 217"/>
              </a:gdLst>
              <a:ahLst/>
              <a:cxnLst>
                <a:cxn ang="T4">
                  <a:pos x="T0" y="T1"/>
                </a:cxn>
                <a:cxn ang="T5">
                  <a:pos x="T2" y="T3"/>
                </a:cxn>
              </a:cxnLst>
              <a:rect l="T6" t="T7" r="T8" b="T9"/>
              <a:pathLst>
                <a:path w="4" h="217">
                  <a:moveTo>
                    <a:pt x="0" y="0"/>
                  </a:moveTo>
                  <a:lnTo>
                    <a:pt x="4" y="217"/>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6" name="Freeform 13" descr="line">
              <a:extLst>
                <a:ext uri="{FF2B5EF4-FFF2-40B4-BE49-F238E27FC236}">
                  <a16:creationId xmlns:a16="http://schemas.microsoft.com/office/drawing/2014/main" id="{683FFFA0-F859-45D3-B19D-EB5F214117C7}"/>
                </a:ext>
              </a:extLst>
            </p:cNvPr>
            <p:cNvSpPr>
              <a:spLocks/>
            </p:cNvSpPr>
            <p:nvPr/>
          </p:nvSpPr>
          <p:spPr bwMode="auto">
            <a:xfrm>
              <a:off x="18032083" y="8893016"/>
              <a:ext cx="4384"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7" name="Freeform 14" descr="line">
              <a:extLst>
                <a:ext uri="{FF2B5EF4-FFF2-40B4-BE49-F238E27FC236}">
                  <a16:creationId xmlns:a16="http://schemas.microsoft.com/office/drawing/2014/main" id="{F4C2B9B1-C20B-4A96-82C6-BE56795681BE}"/>
                </a:ext>
              </a:extLst>
            </p:cNvPr>
            <p:cNvSpPr>
              <a:spLocks/>
            </p:cNvSpPr>
            <p:nvPr/>
          </p:nvSpPr>
          <p:spPr bwMode="auto">
            <a:xfrm rot="10800000">
              <a:off x="6035547" y="9211527"/>
              <a:ext cx="4382"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8" name="Freeform 15" descr="line">
              <a:extLst>
                <a:ext uri="{FF2B5EF4-FFF2-40B4-BE49-F238E27FC236}">
                  <a16:creationId xmlns:a16="http://schemas.microsoft.com/office/drawing/2014/main" id="{F6A53A52-E502-4353-8AC0-CE582E48B58E}"/>
                </a:ext>
              </a:extLst>
            </p:cNvPr>
            <p:cNvSpPr>
              <a:spLocks/>
            </p:cNvSpPr>
            <p:nvPr/>
          </p:nvSpPr>
          <p:spPr bwMode="auto">
            <a:xfrm rot="10800000">
              <a:off x="6035547" y="7459720"/>
              <a:ext cx="4382"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29" name="Freeform 16" descr="line">
              <a:extLst>
                <a:ext uri="{FF2B5EF4-FFF2-40B4-BE49-F238E27FC236}">
                  <a16:creationId xmlns:a16="http://schemas.microsoft.com/office/drawing/2014/main" id="{EE70BA03-9638-45B6-9178-37B2E6EC3A86}"/>
                </a:ext>
              </a:extLst>
            </p:cNvPr>
            <p:cNvSpPr>
              <a:spLocks/>
            </p:cNvSpPr>
            <p:nvPr/>
          </p:nvSpPr>
          <p:spPr bwMode="auto">
            <a:xfrm rot="10800000">
              <a:off x="6035547" y="5707914"/>
              <a:ext cx="4382"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0" name="Line 17" descr="line">
              <a:extLst>
                <a:ext uri="{FF2B5EF4-FFF2-40B4-BE49-F238E27FC236}">
                  <a16:creationId xmlns:a16="http://schemas.microsoft.com/office/drawing/2014/main" id="{42B80DB9-E84C-4D66-A349-1B38937E94AE}"/>
                </a:ext>
              </a:extLst>
            </p:cNvPr>
            <p:cNvSpPr>
              <a:spLocks noChangeShapeType="1"/>
            </p:cNvSpPr>
            <p:nvPr/>
          </p:nvSpPr>
          <p:spPr bwMode="auto">
            <a:xfrm rot="16200000">
              <a:off x="5482535" y="3843302"/>
              <a:ext cx="1114786" cy="0"/>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1" name="Rectangle 19">
              <a:extLst>
                <a:ext uri="{FF2B5EF4-FFF2-40B4-BE49-F238E27FC236}">
                  <a16:creationId xmlns:a16="http://schemas.microsoft.com/office/drawing/2014/main" id="{23D32356-927D-4FF2-AC75-F1029009C529}"/>
                </a:ext>
              </a:extLst>
            </p:cNvPr>
            <p:cNvSpPr>
              <a:spLocks noChangeArrowheads="1"/>
            </p:cNvSpPr>
            <p:nvPr/>
          </p:nvSpPr>
          <p:spPr bwMode="auto">
            <a:xfrm>
              <a:off x="1924201" y="9592412"/>
              <a:ext cx="8639084"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6. 	Prepare an adjusted trial balance</a:t>
              </a:r>
            </a:p>
          </p:txBody>
        </p:sp>
        <p:sp>
          <p:nvSpPr>
            <p:cNvPr id="32" name="Rectangle 20">
              <a:extLst>
                <a:ext uri="{FF2B5EF4-FFF2-40B4-BE49-F238E27FC236}">
                  <a16:creationId xmlns:a16="http://schemas.microsoft.com/office/drawing/2014/main" id="{E6AA680B-D158-412C-ADEE-8DF312380B8C}"/>
                </a:ext>
              </a:extLst>
            </p:cNvPr>
            <p:cNvSpPr>
              <a:spLocks noChangeArrowheads="1"/>
            </p:cNvSpPr>
            <p:nvPr/>
          </p:nvSpPr>
          <p:spPr bwMode="auto">
            <a:xfrm>
              <a:off x="1924201" y="7840605"/>
              <a:ext cx="8639084"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7. 	Prepare financial statements</a:t>
              </a:r>
            </a:p>
          </p:txBody>
        </p:sp>
        <p:sp>
          <p:nvSpPr>
            <p:cNvPr id="33" name="Rectangle 21">
              <a:extLst>
                <a:ext uri="{FF2B5EF4-FFF2-40B4-BE49-F238E27FC236}">
                  <a16:creationId xmlns:a16="http://schemas.microsoft.com/office/drawing/2014/main" id="{0143BD78-0841-4490-9C24-F5DE812F1CC1}"/>
                </a:ext>
              </a:extLst>
            </p:cNvPr>
            <p:cNvSpPr>
              <a:spLocks noChangeArrowheads="1"/>
            </p:cNvSpPr>
            <p:nvPr/>
          </p:nvSpPr>
          <p:spPr bwMode="auto">
            <a:xfrm>
              <a:off x="1924201" y="6152501"/>
              <a:ext cx="8639084"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8. 	Journalize and post closing entries</a:t>
              </a:r>
            </a:p>
          </p:txBody>
        </p:sp>
        <p:sp>
          <p:nvSpPr>
            <p:cNvPr id="34" name="Rectangle 22">
              <a:extLst>
                <a:ext uri="{FF2B5EF4-FFF2-40B4-BE49-F238E27FC236}">
                  <a16:creationId xmlns:a16="http://schemas.microsoft.com/office/drawing/2014/main" id="{15CD20F9-70C4-4BD2-AF70-3009040F811D}"/>
                </a:ext>
              </a:extLst>
            </p:cNvPr>
            <p:cNvSpPr>
              <a:spLocks noChangeArrowheads="1"/>
            </p:cNvSpPr>
            <p:nvPr/>
          </p:nvSpPr>
          <p:spPr bwMode="auto">
            <a:xfrm>
              <a:off x="1924201" y="4336993"/>
              <a:ext cx="8639084"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9. 	Prepare a post-closing trial balance</a:t>
              </a:r>
            </a:p>
          </p:txBody>
        </p:sp>
        <p:sp>
          <p:nvSpPr>
            <p:cNvPr id="35" name="Rectangle 23">
              <a:extLst>
                <a:ext uri="{FF2B5EF4-FFF2-40B4-BE49-F238E27FC236}">
                  <a16:creationId xmlns:a16="http://schemas.microsoft.com/office/drawing/2014/main" id="{9301B9C9-C330-4EAE-BD64-8053E3130C62}"/>
                </a:ext>
              </a:extLst>
            </p:cNvPr>
            <p:cNvSpPr>
              <a:spLocks noChangeArrowheads="1"/>
            </p:cNvSpPr>
            <p:nvPr/>
          </p:nvSpPr>
          <p:spPr bwMode="auto">
            <a:xfrm>
              <a:off x="13824309" y="7904307"/>
              <a:ext cx="8520742"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4.  Prepare a trial balance</a:t>
              </a:r>
            </a:p>
          </p:txBody>
        </p:sp>
        <p:sp>
          <p:nvSpPr>
            <p:cNvPr id="36" name="Rectangle 24">
              <a:extLst>
                <a:ext uri="{FF2B5EF4-FFF2-40B4-BE49-F238E27FC236}">
                  <a16:creationId xmlns:a16="http://schemas.microsoft.com/office/drawing/2014/main" id="{85687D23-229C-4044-BBC2-D5781A73443B}"/>
                </a:ext>
              </a:extLst>
            </p:cNvPr>
            <p:cNvSpPr>
              <a:spLocks noChangeArrowheads="1"/>
            </p:cNvSpPr>
            <p:nvPr/>
          </p:nvSpPr>
          <p:spPr bwMode="auto">
            <a:xfrm>
              <a:off x="13824309" y="6152501"/>
              <a:ext cx="8520742" cy="1274041"/>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3.  Post to ledger accounts</a:t>
              </a:r>
            </a:p>
          </p:txBody>
        </p:sp>
        <p:sp>
          <p:nvSpPr>
            <p:cNvPr id="37" name="Line 25" descr="line&#10;">
              <a:extLst>
                <a:ext uri="{FF2B5EF4-FFF2-40B4-BE49-F238E27FC236}">
                  <a16:creationId xmlns:a16="http://schemas.microsoft.com/office/drawing/2014/main" id="{183825FF-578D-40E7-B62E-67F61F631D9A}"/>
                </a:ext>
              </a:extLst>
            </p:cNvPr>
            <p:cNvSpPr>
              <a:spLocks noChangeShapeType="1"/>
            </p:cNvSpPr>
            <p:nvPr/>
          </p:nvSpPr>
          <p:spPr bwMode="auto">
            <a:xfrm>
              <a:off x="6039928" y="11726430"/>
              <a:ext cx="11992155" cy="0"/>
            </a:xfrm>
            <a:prstGeom prst="line">
              <a:avLst/>
            </a:prstGeom>
            <a:noFill/>
            <a:ln w="76200" cap="sq">
              <a:solidFill>
                <a:srgbClr val="F89387"/>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sp>
          <p:nvSpPr>
            <p:cNvPr id="38" name="Rectangle 29">
              <a:extLst>
                <a:ext uri="{FF2B5EF4-FFF2-40B4-BE49-F238E27FC236}">
                  <a16:creationId xmlns:a16="http://schemas.microsoft.com/office/drawing/2014/main" id="{6C2C469D-C9D1-4DE9-8EF3-794732859E89}"/>
                </a:ext>
              </a:extLst>
            </p:cNvPr>
            <p:cNvSpPr>
              <a:spLocks noChangeArrowheads="1"/>
            </p:cNvSpPr>
            <p:nvPr/>
          </p:nvSpPr>
          <p:spPr bwMode="auto">
            <a:xfrm>
              <a:off x="13824309" y="9592412"/>
              <a:ext cx="8520742" cy="1401445"/>
            </a:xfrm>
            <a:prstGeom prst="rect">
              <a:avLst/>
            </a:prstGeom>
            <a:solidFill>
              <a:srgbClr val="FFFEFE"/>
            </a:solidFill>
            <a:ln w="12700" cap="sq">
              <a:noFill/>
              <a:miter lim="800000"/>
              <a:headEnd type="none" w="sm" len="sm"/>
              <a:tailEnd type="none" w="sm" len="sm"/>
            </a:ln>
            <a:effectLst/>
          </p:spPr>
          <p:txBody>
            <a:bodyPr anchor="ctr"/>
            <a:lstStyle/>
            <a:p>
              <a:pPr marL="346075" marR="0" lvl="0" indent="-290513" defTabSz="914400" eaLnBrk="1" fontAlgn="auto" latinLnBrk="0" hangingPunct="1">
                <a:lnSpc>
                  <a:spcPct val="100000"/>
                </a:lnSpc>
                <a:spcBef>
                  <a:spcPct val="0"/>
                </a:spcBef>
                <a:spcAft>
                  <a:spcPts val="0"/>
                </a:spcAft>
                <a:buClrTx/>
                <a:buSzTx/>
                <a:buFontTx/>
                <a:buNone/>
                <a:tabLst/>
                <a:defRPr/>
              </a:pPr>
              <a:r>
                <a:rPr kumimoji="0" lang="en-US" altLang="en-US" b="1" i="0" u="none" strike="noStrike" kern="0" cap="none" spc="0" normalizeH="0" baseline="0" noProof="0" dirty="0">
                  <a:ln>
                    <a:noFill/>
                  </a:ln>
                  <a:solidFill>
                    <a:srgbClr val="000000"/>
                  </a:solidFill>
                  <a:effectLst/>
                  <a:uLnTx/>
                  <a:uFillTx/>
                </a:rPr>
                <a:t>5.  Journalize and post adjusting entries</a:t>
              </a:r>
            </a:p>
          </p:txBody>
        </p:sp>
        <p:sp>
          <p:nvSpPr>
            <p:cNvPr id="39" name="Freeform 33" descr="line&#10;">
              <a:extLst>
                <a:ext uri="{FF2B5EF4-FFF2-40B4-BE49-F238E27FC236}">
                  <a16:creationId xmlns:a16="http://schemas.microsoft.com/office/drawing/2014/main" id="{734C39D8-4445-496F-9CED-9D61BD21585A}"/>
                </a:ext>
              </a:extLst>
            </p:cNvPr>
            <p:cNvSpPr>
              <a:spLocks/>
            </p:cNvSpPr>
            <p:nvPr/>
          </p:nvSpPr>
          <p:spPr bwMode="auto">
            <a:xfrm rot="10800000">
              <a:off x="6039928" y="10963333"/>
              <a:ext cx="4384" cy="763097"/>
            </a:xfrm>
            <a:custGeom>
              <a:avLst/>
              <a:gdLst>
                <a:gd name="T0" fmla="*/ 0 w 1"/>
                <a:gd name="T1" fmla="*/ 0 h 230"/>
                <a:gd name="T2" fmla="*/ 2147483647 w 1"/>
                <a:gd name="T3" fmla="*/ 2147483647 h 230"/>
                <a:gd name="T4" fmla="*/ 0 60000 65536"/>
                <a:gd name="T5" fmla="*/ 0 60000 65536"/>
                <a:gd name="T6" fmla="*/ 0 w 1"/>
                <a:gd name="T7" fmla="*/ 0 h 230"/>
                <a:gd name="T8" fmla="*/ 1 w 1"/>
                <a:gd name="T9" fmla="*/ 230 h 230"/>
              </a:gdLst>
              <a:ahLst/>
              <a:cxnLst>
                <a:cxn ang="T4">
                  <a:pos x="T0" y="T1"/>
                </a:cxn>
                <a:cxn ang="T5">
                  <a:pos x="T2" y="T3"/>
                </a:cxn>
              </a:cxnLst>
              <a:rect l="T6" t="T7" r="T8" b="T9"/>
              <a:pathLst>
                <a:path w="1" h="230">
                  <a:moveTo>
                    <a:pt x="0" y="0"/>
                  </a:moveTo>
                  <a:lnTo>
                    <a:pt x="1" y="230"/>
                  </a:lnTo>
                </a:path>
              </a:pathLst>
            </a:custGeom>
            <a:noFill/>
            <a:ln w="76200" cap="sq">
              <a:solidFill>
                <a:srgbClr val="F89387"/>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endParaRPr>
            </a:p>
          </p:txBody>
        </p:sp>
      </p:grpSp>
      <p:sp>
        <p:nvSpPr>
          <p:cNvPr id="40" name="Rectangle: Rounded Corners 39">
            <a:extLst>
              <a:ext uri="{FF2B5EF4-FFF2-40B4-BE49-F238E27FC236}">
                <a16:creationId xmlns:a16="http://schemas.microsoft.com/office/drawing/2014/main" id="{C060C815-8D4B-4F87-845E-EF902BF88AE0}"/>
              </a:ext>
            </a:extLst>
          </p:cNvPr>
          <p:cNvSpPr/>
          <p:nvPr/>
        </p:nvSpPr>
        <p:spPr>
          <a:xfrm>
            <a:off x="16154400" y="2467429"/>
            <a:ext cx="979714" cy="545503"/>
          </a:xfrm>
          <a:prstGeom prst="round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Ch1</a:t>
            </a:r>
          </a:p>
        </p:txBody>
      </p:sp>
      <p:sp>
        <p:nvSpPr>
          <p:cNvPr id="41" name="Rectangle: Rounded Corners 40">
            <a:extLst>
              <a:ext uri="{FF2B5EF4-FFF2-40B4-BE49-F238E27FC236}">
                <a16:creationId xmlns:a16="http://schemas.microsoft.com/office/drawing/2014/main" id="{FA1FC5C8-7210-4BD4-9C02-57E1E1E7CCF9}"/>
              </a:ext>
            </a:extLst>
          </p:cNvPr>
          <p:cNvSpPr/>
          <p:nvPr/>
        </p:nvSpPr>
        <p:spPr>
          <a:xfrm>
            <a:off x="21473735" y="4237404"/>
            <a:ext cx="979714" cy="545503"/>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2</a:t>
            </a:r>
            <a:endParaRPr lang="en-US" dirty="0"/>
          </a:p>
        </p:txBody>
      </p:sp>
      <p:sp>
        <p:nvSpPr>
          <p:cNvPr id="42" name="Rectangle: Rounded Corners 41">
            <a:extLst>
              <a:ext uri="{FF2B5EF4-FFF2-40B4-BE49-F238E27FC236}">
                <a16:creationId xmlns:a16="http://schemas.microsoft.com/office/drawing/2014/main" id="{85062C3D-2097-48EB-8A31-C51A46EE1859}"/>
              </a:ext>
            </a:extLst>
          </p:cNvPr>
          <p:cNvSpPr/>
          <p:nvPr/>
        </p:nvSpPr>
        <p:spPr>
          <a:xfrm>
            <a:off x="21473735" y="6064792"/>
            <a:ext cx="979714" cy="545503"/>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2</a:t>
            </a:r>
            <a:endParaRPr lang="en-US" dirty="0"/>
          </a:p>
        </p:txBody>
      </p:sp>
      <p:sp>
        <p:nvSpPr>
          <p:cNvPr id="43" name="Rectangle: Rounded Corners 42">
            <a:extLst>
              <a:ext uri="{FF2B5EF4-FFF2-40B4-BE49-F238E27FC236}">
                <a16:creationId xmlns:a16="http://schemas.microsoft.com/office/drawing/2014/main" id="{8B83AE73-0219-4DCE-9885-11997BF2A050}"/>
              </a:ext>
            </a:extLst>
          </p:cNvPr>
          <p:cNvSpPr/>
          <p:nvPr/>
        </p:nvSpPr>
        <p:spPr>
          <a:xfrm>
            <a:off x="21473735" y="7733059"/>
            <a:ext cx="979714" cy="545503"/>
          </a:xfrm>
          <a:prstGeom prst="round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2</a:t>
            </a:r>
            <a:endParaRPr lang="en-US" dirty="0"/>
          </a:p>
        </p:txBody>
      </p:sp>
      <p:sp>
        <p:nvSpPr>
          <p:cNvPr id="44" name="Rectangle: Rounded Corners 43">
            <a:extLst>
              <a:ext uri="{FF2B5EF4-FFF2-40B4-BE49-F238E27FC236}">
                <a16:creationId xmlns:a16="http://schemas.microsoft.com/office/drawing/2014/main" id="{6A28139C-2737-4E0B-8737-1EC62FDDBF1A}"/>
              </a:ext>
            </a:extLst>
          </p:cNvPr>
          <p:cNvSpPr/>
          <p:nvPr/>
        </p:nvSpPr>
        <p:spPr>
          <a:xfrm>
            <a:off x="21473735" y="9507601"/>
            <a:ext cx="979714" cy="545503"/>
          </a:xfrm>
          <a:prstGeom prst="roundRect">
            <a:avLst/>
          </a:prstGeom>
          <a:solidFill>
            <a:srgbClr val="F893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3</a:t>
            </a:r>
            <a:endParaRPr lang="en-US" dirty="0"/>
          </a:p>
        </p:txBody>
      </p:sp>
      <p:sp>
        <p:nvSpPr>
          <p:cNvPr id="45" name="Rectangle: Rounded Corners 44">
            <a:extLst>
              <a:ext uri="{FF2B5EF4-FFF2-40B4-BE49-F238E27FC236}">
                <a16:creationId xmlns:a16="http://schemas.microsoft.com/office/drawing/2014/main" id="{637086CA-840D-499B-BC5C-2D22633D7ED5}"/>
              </a:ext>
            </a:extLst>
          </p:cNvPr>
          <p:cNvSpPr/>
          <p:nvPr/>
        </p:nvSpPr>
        <p:spPr>
          <a:xfrm>
            <a:off x="9757846" y="4237404"/>
            <a:ext cx="979714" cy="545503"/>
          </a:xfrm>
          <a:prstGeom prst="roundRect">
            <a:avLst/>
          </a:prstGeom>
          <a:solidFill>
            <a:srgbClr val="8FCFB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4</a:t>
            </a:r>
            <a:endParaRPr lang="en-US" dirty="0"/>
          </a:p>
        </p:txBody>
      </p:sp>
      <p:sp>
        <p:nvSpPr>
          <p:cNvPr id="46" name="Rectangle: Rounded Corners 45">
            <a:extLst>
              <a:ext uri="{FF2B5EF4-FFF2-40B4-BE49-F238E27FC236}">
                <a16:creationId xmlns:a16="http://schemas.microsoft.com/office/drawing/2014/main" id="{7230FDD1-741F-47B2-947C-491F47017049}"/>
              </a:ext>
            </a:extLst>
          </p:cNvPr>
          <p:cNvSpPr/>
          <p:nvPr/>
        </p:nvSpPr>
        <p:spPr>
          <a:xfrm>
            <a:off x="9757846" y="6064792"/>
            <a:ext cx="979714" cy="545503"/>
          </a:xfrm>
          <a:prstGeom prst="roundRect">
            <a:avLst/>
          </a:prstGeom>
          <a:solidFill>
            <a:srgbClr val="8FCFB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4</a:t>
            </a:r>
            <a:endParaRPr lang="en-US" dirty="0"/>
          </a:p>
        </p:txBody>
      </p:sp>
      <p:sp>
        <p:nvSpPr>
          <p:cNvPr id="47" name="Rectangle: Rounded Corners 46">
            <a:extLst>
              <a:ext uri="{FF2B5EF4-FFF2-40B4-BE49-F238E27FC236}">
                <a16:creationId xmlns:a16="http://schemas.microsoft.com/office/drawing/2014/main" id="{4A67CEE5-DB91-477B-B9B5-6006E8F57356}"/>
              </a:ext>
            </a:extLst>
          </p:cNvPr>
          <p:cNvSpPr/>
          <p:nvPr/>
        </p:nvSpPr>
        <p:spPr>
          <a:xfrm>
            <a:off x="9757846" y="7733059"/>
            <a:ext cx="979714" cy="545503"/>
          </a:xfrm>
          <a:prstGeom prst="roundRect">
            <a:avLst/>
          </a:prstGeom>
          <a:solidFill>
            <a:srgbClr val="F893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3</a:t>
            </a:r>
            <a:endParaRPr lang="en-US" dirty="0"/>
          </a:p>
        </p:txBody>
      </p:sp>
      <p:sp>
        <p:nvSpPr>
          <p:cNvPr id="48" name="Rectangle: Rounded Corners 47">
            <a:extLst>
              <a:ext uri="{FF2B5EF4-FFF2-40B4-BE49-F238E27FC236}">
                <a16:creationId xmlns:a16="http://schemas.microsoft.com/office/drawing/2014/main" id="{7A5ACDA9-40BA-4F4B-9A8F-823812C0C1CE}"/>
              </a:ext>
            </a:extLst>
          </p:cNvPr>
          <p:cNvSpPr/>
          <p:nvPr/>
        </p:nvSpPr>
        <p:spPr>
          <a:xfrm>
            <a:off x="9757846" y="9507601"/>
            <a:ext cx="979714" cy="545503"/>
          </a:xfrm>
          <a:prstGeom prst="roundRect">
            <a:avLst/>
          </a:prstGeom>
          <a:solidFill>
            <a:srgbClr val="F893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t>
            </a:r>
            <a:r>
              <a:rPr lang="en-US" altLang="zh-CN" dirty="0"/>
              <a:t>3</a:t>
            </a:r>
            <a:endParaRPr lang="en-US" dirty="0"/>
          </a:p>
        </p:txBody>
      </p:sp>
    </p:spTree>
    <p:extLst>
      <p:ext uri="{BB962C8B-B14F-4D97-AF65-F5344CB8AC3E}">
        <p14:creationId xmlns:p14="http://schemas.microsoft.com/office/powerpoint/2010/main" val="3585450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E9D0-8CB3-48EB-851E-E16FAB732E2F}"/>
              </a:ext>
            </a:extLst>
          </p:cNvPr>
          <p:cNvSpPr>
            <a:spLocks noGrp="1"/>
          </p:cNvSpPr>
          <p:nvPr>
            <p:ph type="title"/>
          </p:nvPr>
        </p:nvSpPr>
        <p:spPr/>
        <p:txBody>
          <a:bodyPr>
            <a:normAutofit/>
          </a:bodyPr>
          <a:lstStyle/>
          <a:p>
            <a:r>
              <a:rPr lang="en-US" dirty="0"/>
              <a:t>Adjusting Entries for a Merchandising Company</a:t>
            </a:r>
          </a:p>
        </p:txBody>
      </p:sp>
      <p:sp>
        <p:nvSpPr>
          <p:cNvPr id="3" name="Content Placeholder 2">
            <a:extLst>
              <a:ext uri="{FF2B5EF4-FFF2-40B4-BE49-F238E27FC236}">
                <a16:creationId xmlns:a16="http://schemas.microsoft.com/office/drawing/2014/main" id="{5E049AB4-9B5A-4F57-94FE-67918B1CD4AB}"/>
              </a:ext>
            </a:extLst>
          </p:cNvPr>
          <p:cNvSpPr>
            <a:spLocks noGrp="1"/>
          </p:cNvSpPr>
          <p:nvPr>
            <p:ph sz="quarter" idx="13"/>
          </p:nvPr>
        </p:nvSpPr>
        <p:spPr/>
        <p:txBody>
          <a:bodyPr/>
          <a:lstStyle/>
          <a:p>
            <a:r>
              <a:rPr lang="en-US" dirty="0"/>
              <a:t>Adjusting Entries for Inventory</a:t>
            </a:r>
          </a:p>
          <a:p>
            <a:pPr lvl="1"/>
            <a:r>
              <a:rPr lang="en-US" dirty="0"/>
              <a:t>The perpetual inventory records may be incorrect due to recording errors, theft, or waste. Thus, the company needs to adjust the perpetual records to make the recorded inventory amount agree with the inventory on hand. This involves adjusting </a:t>
            </a:r>
            <a:r>
              <a:rPr lang="en-US" b="1" dirty="0"/>
              <a:t>Inventory</a:t>
            </a:r>
            <a:r>
              <a:rPr lang="en-US" dirty="0"/>
              <a:t> and </a:t>
            </a:r>
            <a:r>
              <a:rPr lang="en-US" b="1" dirty="0"/>
              <a:t>Cost of Goods Sold</a:t>
            </a:r>
          </a:p>
          <a:p>
            <a:pPr lvl="1"/>
            <a:r>
              <a:rPr lang="en-US" dirty="0"/>
              <a:t>Example: Suppose that the company has an unadjusted balance of €40,500 in Inventory. Through a physical count, the company determines that its actual merchandise inventory at December 31 is €40,000. The company would make an adjusting entry as follows</a:t>
            </a:r>
          </a:p>
          <a:p>
            <a:endParaRPr lang="en-US" dirty="0"/>
          </a:p>
        </p:txBody>
      </p:sp>
      <p:graphicFrame>
        <p:nvGraphicFramePr>
          <p:cNvPr id="4" name="Table 3">
            <a:extLst>
              <a:ext uri="{FF2B5EF4-FFF2-40B4-BE49-F238E27FC236}">
                <a16:creationId xmlns:a16="http://schemas.microsoft.com/office/drawing/2014/main" id="{7858A956-EFE6-4E9B-9A08-5DA6079D85C5}"/>
              </a:ext>
            </a:extLst>
          </p:cNvPr>
          <p:cNvGraphicFramePr>
            <a:graphicFrameLocks noGrp="1"/>
          </p:cNvGraphicFramePr>
          <p:nvPr>
            <p:extLst>
              <p:ext uri="{D42A27DB-BD31-4B8C-83A1-F6EECF244321}">
                <p14:modId xmlns:p14="http://schemas.microsoft.com/office/powerpoint/2010/main" val="1316798358"/>
              </p:ext>
            </p:extLst>
          </p:nvPr>
        </p:nvGraphicFramePr>
        <p:xfrm>
          <a:off x="2648857" y="9140370"/>
          <a:ext cx="20080514" cy="2587172"/>
        </p:xfrm>
        <a:graphic>
          <a:graphicData uri="http://schemas.openxmlformats.org/drawingml/2006/table">
            <a:tbl>
              <a:tblPr firstRow="1" bandRow="1">
                <a:tableStyleId>{2D5ABB26-0587-4C30-8999-92F81FD0307C}</a:tableStyleId>
              </a:tblPr>
              <a:tblGrid>
                <a:gridCol w="12870435">
                  <a:extLst>
                    <a:ext uri="{9D8B030D-6E8A-4147-A177-3AD203B41FA5}">
                      <a16:colId xmlns:a16="http://schemas.microsoft.com/office/drawing/2014/main" val="1725594299"/>
                    </a:ext>
                  </a:extLst>
                </a:gridCol>
                <a:gridCol w="3404759">
                  <a:extLst>
                    <a:ext uri="{9D8B030D-6E8A-4147-A177-3AD203B41FA5}">
                      <a16:colId xmlns:a16="http://schemas.microsoft.com/office/drawing/2014/main" val="1026375558"/>
                    </a:ext>
                  </a:extLst>
                </a:gridCol>
                <a:gridCol w="3805320">
                  <a:extLst>
                    <a:ext uri="{9D8B030D-6E8A-4147-A177-3AD203B41FA5}">
                      <a16:colId xmlns:a16="http://schemas.microsoft.com/office/drawing/2014/main" val="2039712795"/>
                    </a:ext>
                  </a:extLst>
                </a:gridCol>
              </a:tblGrid>
              <a:tr h="1293586">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5400" dirty="0">
                          <a:solidFill>
                            <a:schemeClr val="tx2"/>
                          </a:solidFill>
                        </a:rPr>
                        <a:t>Cost of Goods Sold</a:t>
                      </a:r>
                    </a:p>
                  </a:txBody>
                  <a:tcPr anchor="c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5400" dirty="0">
                          <a:solidFill>
                            <a:schemeClr val="tx2"/>
                          </a:solidFill>
                          <a:latin typeface="Calibri" panose="020F0502020204030204" pitchFamily="34" charset="0"/>
                        </a:rPr>
                        <a:t>500</a:t>
                      </a:r>
                    </a:p>
                  </a:txBody>
                  <a:tcPr anchor="ctr">
                    <a:solidFill>
                      <a:schemeClr val="accent4"/>
                    </a:solidFill>
                  </a:tcPr>
                </a:tc>
                <a:tc>
                  <a:txBody>
                    <a:bodyPr/>
                    <a:lstStyle/>
                    <a:p>
                      <a:pPr algn="r"/>
                      <a:endParaRPr lang="en-US" sz="4800" dirty="0">
                        <a:solidFill>
                          <a:schemeClr val="tx2"/>
                        </a:solidFill>
                      </a:endParaRPr>
                    </a:p>
                  </a:txBody>
                  <a:tcPr anchor="ctr">
                    <a:solidFill>
                      <a:schemeClr val="accent4"/>
                    </a:solidFill>
                  </a:tcPr>
                </a:tc>
                <a:extLst>
                  <a:ext uri="{0D108BD9-81ED-4DB2-BD59-A6C34878D82A}">
                    <a16:rowId xmlns:a16="http://schemas.microsoft.com/office/drawing/2014/main" val="925964687"/>
                  </a:ext>
                </a:extLst>
              </a:tr>
              <a:tr h="1293586">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5400" dirty="0">
                          <a:solidFill>
                            <a:schemeClr val="tx2"/>
                          </a:solidFill>
                        </a:rPr>
                        <a:t>        Inventory (€40,500 − €40,000)</a:t>
                      </a:r>
                    </a:p>
                  </a:txBody>
                  <a:tcPr anchor="ctr">
                    <a:solidFill>
                      <a:schemeClr val="accent4"/>
                    </a:solidFill>
                  </a:tcPr>
                </a:tc>
                <a:tc>
                  <a:txBody>
                    <a:bodyPr/>
                    <a:lstStyle/>
                    <a:p>
                      <a:pPr algn="r"/>
                      <a:endParaRPr lang="en-US" sz="4800" dirty="0">
                        <a:solidFill>
                          <a:schemeClr val="tx2"/>
                        </a:solidFill>
                      </a:endParaRPr>
                    </a:p>
                  </a:txBody>
                  <a:tcPr anchor="c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5400" dirty="0">
                          <a:solidFill>
                            <a:schemeClr val="tx2"/>
                          </a:solidFill>
                          <a:latin typeface="Calibri" panose="020F0502020204030204" pitchFamily="34" charset="0"/>
                        </a:rPr>
                        <a:t>500</a:t>
                      </a:r>
                    </a:p>
                  </a:txBody>
                  <a:tcPr anchor="ctr">
                    <a:solidFill>
                      <a:schemeClr val="accent4"/>
                    </a:solidFill>
                  </a:tcPr>
                </a:tc>
                <a:extLst>
                  <a:ext uri="{0D108BD9-81ED-4DB2-BD59-A6C34878D82A}">
                    <a16:rowId xmlns:a16="http://schemas.microsoft.com/office/drawing/2014/main" val="1198767012"/>
                  </a:ext>
                </a:extLst>
              </a:tr>
            </a:tbl>
          </a:graphicData>
        </a:graphic>
      </p:graphicFrame>
      <p:sp>
        <p:nvSpPr>
          <p:cNvPr id="5" name="Footer Placeholder 4">
            <a:extLst>
              <a:ext uri="{FF2B5EF4-FFF2-40B4-BE49-F238E27FC236}">
                <a16:creationId xmlns:a16="http://schemas.microsoft.com/office/drawing/2014/main" id="{BECCA75F-195E-4762-9C44-A23AAA3BEC1D}"/>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6" name="Slide Number Placeholder 5">
            <a:extLst>
              <a:ext uri="{FF2B5EF4-FFF2-40B4-BE49-F238E27FC236}">
                <a16:creationId xmlns:a16="http://schemas.microsoft.com/office/drawing/2014/main" id="{33992B18-383D-47CE-8F6E-BFB9C3118C8C}"/>
              </a:ext>
            </a:extLst>
          </p:cNvPr>
          <p:cNvSpPr>
            <a:spLocks noGrp="1"/>
          </p:cNvSpPr>
          <p:nvPr>
            <p:ph type="sldNum" sz="quarter" idx="12"/>
          </p:nvPr>
        </p:nvSpPr>
        <p:spPr/>
        <p:txBody>
          <a:bodyPr/>
          <a:lstStyle/>
          <a:p>
            <a:fld id="{EBE3AD81-3AD4-9C46-856E-C08CF1183C60}" type="slidenum">
              <a:rPr lang="en-US" smtClean="0"/>
              <a:pPr/>
              <a:t>20</a:t>
            </a:fld>
            <a:endParaRPr lang="en-US" dirty="0"/>
          </a:p>
        </p:txBody>
      </p:sp>
    </p:spTree>
    <p:extLst>
      <p:ext uri="{BB962C8B-B14F-4D97-AF65-F5344CB8AC3E}">
        <p14:creationId xmlns:p14="http://schemas.microsoft.com/office/powerpoint/2010/main" val="1316739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E9D0-8CB3-48EB-851E-E16FAB732E2F}"/>
              </a:ext>
            </a:extLst>
          </p:cNvPr>
          <p:cNvSpPr>
            <a:spLocks noGrp="1"/>
          </p:cNvSpPr>
          <p:nvPr>
            <p:ph type="title"/>
          </p:nvPr>
        </p:nvSpPr>
        <p:spPr/>
        <p:txBody>
          <a:bodyPr>
            <a:normAutofit/>
          </a:bodyPr>
          <a:lstStyle/>
          <a:p>
            <a:r>
              <a:rPr lang="en-US" dirty="0"/>
              <a:t>Closing Entries for a Merchandising Company</a:t>
            </a:r>
          </a:p>
        </p:txBody>
      </p:sp>
      <p:sp>
        <p:nvSpPr>
          <p:cNvPr id="3" name="Content Placeholder 2">
            <a:extLst>
              <a:ext uri="{FF2B5EF4-FFF2-40B4-BE49-F238E27FC236}">
                <a16:creationId xmlns:a16="http://schemas.microsoft.com/office/drawing/2014/main" id="{5E049AB4-9B5A-4F57-94FE-67918B1CD4AB}"/>
              </a:ext>
            </a:extLst>
          </p:cNvPr>
          <p:cNvSpPr>
            <a:spLocks noGrp="1"/>
          </p:cNvSpPr>
          <p:nvPr>
            <p:ph sz="quarter" idx="13"/>
          </p:nvPr>
        </p:nvSpPr>
        <p:spPr/>
        <p:txBody>
          <a:bodyPr/>
          <a:lstStyle/>
          <a:p>
            <a:r>
              <a:rPr lang="en-US" dirty="0"/>
              <a:t>Closing Entries</a:t>
            </a:r>
          </a:p>
        </p:txBody>
      </p:sp>
      <p:pic>
        <p:nvPicPr>
          <p:cNvPr id="8" name="Picture 7">
            <a:extLst>
              <a:ext uri="{FF2B5EF4-FFF2-40B4-BE49-F238E27FC236}">
                <a16:creationId xmlns:a16="http://schemas.microsoft.com/office/drawing/2014/main" id="{2145F9EE-1097-4AA2-88AD-61C35064D7F7}"/>
              </a:ext>
            </a:extLst>
          </p:cNvPr>
          <p:cNvPicPr>
            <a:picLocks noChangeAspect="1"/>
          </p:cNvPicPr>
          <p:nvPr/>
        </p:nvPicPr>
        <p:blipFill>
          <a:blip r:embed="rId2"/>
          <a:stretch>
            <a:fillRect/>
          </a:stretch>
        </p:blipFill>
        <p:spPr>
          <a:xfrm>
            <a:off x="8073943" y="2330378"/>
            <a:ext cx="12971771" cy="10303867"/>
          </a:xfrm>
          <a:prstGeom prst="rect">
            <a:avLst/>
          </a:prstGeom>
        </p:spPr>
      </p:pic>
      <p:sp>
        <p:nvSpPr>
          <p:cNvPr id="9" name="Footer Placeholder 8">
            <a:extLst>
              <a:ext uri="{FF2B5EF4-FFF2-40B4-BE49-F238E27FC236}">
                <a16:creationId xmlns:a16="http://schemas.microsoft.com/office/drawing/2014/main" id="{1517A4B2-FE4E-4A91-8B79-F381C1E22689}"/>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0" name="Slide Number Placeholder 9">
            <a:extLst>
              <a:ext uri="{FF2B5EF4-FFF2-40B4-BE49-F238E27FC236}">
                <a16:creationId xmlns:a16="http://schemas.microsoft.com/office/drawing/2014/main" id="{3D5D0D1F-A643-4E83-8423-1F8743A580A9}"/>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1465199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3A4-B922-4170-84EB-4DB4F16B4CE6}"/>
              </a:ext>
            </a:extLst>
          </p:cNvPr>
          <p:cNvSpPr>
            <a:spLocks noGrp="1"/>
          </p:cNvSpPr>
          <p:nvPr>
            <p:ph type="title"/>
          </p:nvPr>
        </p:nvSpPr>
        <p:spPr/>
        <p:txBody>
          <a:bodyPr/>
          <a:lstStyle/>
          <a:p>
            <a:r>
              <a:rPr lang="en-US" dirty="0"/>
              <a:t>Summary of Journal Entries (1 of 3)</a:t>
            </a:r>
          </a:p>
        </p:txBody>
      </p:sp>
      <p:sp>
        <p:nvSpPr>
          <p:cNvPr id="3" name="Content Placeholder 2">
            <a:extLst>
              <a:ext uri="{FF2B5EF4-FFF2-40B4-BE49-F238E27FC236}">
                <a16:creationId xmlns:a16="http://schemas.microsoft.com/office/drawing/2014/main" id="{F171FF56-E38A-481C-91F3-90A21FA20164}"/>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E5D91B1D-D95E-4C5F-8054-42E5C5747864}"/>
              </a:ext>
            </a:extLst>
          </p:cNvPr>
          <p:cNvPicPr>
            <a:picLocks noChangeAspect="1"/>
          </p:cNvPicPr>
          <p:nvPr/>
        </p:nvPicPr>
        <p:blipFill rotWithShape="1">
          <a:blip r:embed="rId2"/>
          <a:srcRect b="95076"/>
          <a:stretch/>
        </p:blipFill>
        <p:spPr>
          <a:xfrm>
            <a:off x="990600" y="2330379"/>
            <a:ext cx="22301200" cy="659564"/>
          </a:xfrm>
          <a:prstGeom prst="rect">
            <a:avLst/>
          </a:prstGeom>
        </p:spPr>
      </p:pic>
      <p:pic>
        <p:nvPicPr>
          <p:cNvPr id="6" name="Picture 5">
            <a:extLst>
              <a:ext uri="{FF2B5EF4-FFF2-40B4-BE49-F238E27FC236}">
                <a16:creationId xmlns:a16="http://schemas.microsoft.com/office/drawing/2014/main" id="{C2804954-166B-4B6B-934C-149DB3B2CF7B}"/>
              </a:ext>
            </a:extLst>
          </p:cNvPr>
          <p:cNvPicPr>
            <a:picLocks noChangeAspect="1"/>
          </p:cNvPicPr>
          <p:nvPr/>
        </p:nvPicPr>
        <p:blipFill rotWithShape="1">
          <a:blip r:embed="rId2"/>
          <a:srcRect t="60607" b="-286"/>
          <a:stretch/>
        </p:blipFill>
        <p:spPr>
          <a:xfrm>
            <a:off x="990600" y="2989943"/>
            <a:ext cx="22301200" cy="5314948"/>
          </a:xfrm>
          <a:prstGeom prst="rect">
            <a:avLst/>
          </a:prstGeom>
        </p:spPr>
      </p:pic>
      <p:sp>
        <p:nvSpPr>
          <p:cNvPr id="7" name="Footer Placeholder 6">
            <a:extLst>
              <a:ext uri="{FF2B5EF4-FFF2-40B4-BE49-F238E27FC236}">
                <a16:creationId xmlns:a16="http://schemas.microsoft.com/office/drawing/2014/main" id="{7C3532C6-268C-4DF8-9E60-2766E563ED8E}"/>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8" name="Slide Number Placeholder 7">
            <a:extLst>
              <a:ext uri="{FF2B5EF4-FFF2-40B4-BE49-F238E27FC236}">
                <a16:creationId xmlns:a16="http://schemas.microsoft.com/office/drawing/2014/main" id="{C3356D93-2E70-45E7-A4A8-1974E0C6FB8B}"/>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1848952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3A4-B922-4170-84EB-4DB4F16B4CE6}"/>
              </a:ext>
            </a:extLst>
          </p:cNvPr>
          <p:cNvSpPr>
            <a:spLocks noGrp="1"/>
          </p:cNvSpPr>
          <p:nvPr>
            <p:ph type="title"/>
          </p:nvPr>
        </p:nvSpPr>
        <p:spPr/>
        <p:txBody>
          <a:bodyPr/>
          <a:lstStyle/>
          <a:p>
            <a:r>
              <a:rPr lang="en-US" dirty="0"/>
              <a:t>Summary of Journal Entries (2 of 3)</a:t>
            </a:r>
          </a:p>
        </p:txBody>
      </p:sp>
      <p:sp>
        <p:nvSpPr>
          <p:cNvPr id="3" name="Content Placeholder 2">
            <a:extLst>
              <a:ext uri="{FF2B5EF4-FFF2-40B4-BE49-F238E27FC236}">
                <a16:creationId xmlns:a16="http://schemas.microsoft.com/office/drawing/2014/main" id="{F171FF56-E38A-481C-91F3-90A21FA20164}"/>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E5D91B1D-D95E-4C5F-8054-42E5C5747864}"/>
              </a:ext>
            </a:extLst>
          </p:cNvPr>
          <p:cNvPicPr>
            <a:picLocks noChangeAspect="1"/>
          </p:cNvPicPr>
          <p:nvPr/>
        </p:nvPicPr>
        <p:blipFill rotWithShape="1">
          <a:blip r:embed="rId2"/>
          <a:srcRect b="40315"/>
          <a:stretch/>
        </p:blipFill>
        <p:spPr>
          <a:xfrm>
            <a:off x="990600" y="2330378"/>
            <a:ext cx="22301200" cy="7994721"/>
          </a:xfrm>
          <a:prstGeom prst="rect">
            <a:avLst/>
          </a:prstGeom>
        </p:spPr>
      </p:pic>
      <p:sp>
        <p:nvSpPr>
          <p:cNvPr id="4" name="Footer Placeholder 3">
            <a:extLst>
              <a:ext uri="{FF2B5EF4-FFF2-40B4-BE49-F238E27FC236}">
                <a16:creationId xmlns:a16="http://schemas.microsoft.com/office/drawing/2014/main" id="{B54CC5BE-169A-4F40-98C5-1BBC20DB5ED7}"/>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7" name="Slide Number Placeholder 6">
            <a:extLst>
              <a:ext uri="{FF2B5EF4-FFF2-40B4-BE49-F238E27FC236}">
                <a16:creationId xmlns:a16="http://schemas.microsoft.com/office/drawing/2014/main" id="{79E2B1F7-7E94-4720-AEB1-874BB92F632C}"/>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Tree>
    <p:extLst>
      <p:ext uri="{BB962C8B-B14F-4D97-AF65-F5344CB8AC3E}">
        <p14:creationId xmlns:p14="http://schemas.microsoft.com/office/powerpoint/2010/main" val="470936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3A4-B922-4170-84EB-4DB4F16B4CE6}"/>
              </a:ext>
            </a:extLst>
          </p:cNvPr>
          <p:cNvSpPr>
            <a:spLocks noGrp="1"/>
          </p:cNvSpPr>
          <p:nvPr>
            <p:ph type="title"/>
          </p:nvPr>
        </p:nvSpPr>
        <p:spPr/>
        <p:txBody>
          <a:bodyPr/>
          <a:lstStyle/>
          <a:p>
            <a:r>
              <a:rPr lang="en-US" dirty="0"/>
              <a:t>Summary of Journal Entries (3 of 3)</a:t>
            </a:r>
          </a:p>
        </p:txBody>
      </p:sp>
      <p:pic>
        <p:nvPicPr>
          <p:cNvPr id="12" name="Picture 11">
            <a:extLst>
              <a:ext uri="{FF2B5EF4-FFF2-40B4-BE49-F238E27FC236}">
                <a16:creationId xmlns:a16="http://schemas.microsoft.com/office/drawing/2014/main" id="{8FC852F2-DF06-42FB-BCAB-7D917C7B7297}"/>
              </a:ext>
            </a:extLst>
          </p:cNvPr>
          <p:cNvPicPr>
            <a:picLocks noChangeAspect="1"/>
          </p:cNvPicPr>
          <p:nvPr/>
        </p:nvPicPr>
        <p:blipFill>
          <a:blip r:embed="rId2"/>
          <a:stretch>
            <a:fillRect/>
          </a:stretch>
        </p:blipFill>
        <p:spPr>
          <a:xfrm>
            <a:off x="5758107" y="2330378"/>
            <a:ext cx="17533693" cy="6432621"/>
          </a:xfrm>
          <a:prstGeom prst="rect">
            <a:avLst/>
          </a:prstGeom>
        </p:spPr>
      </p:pic>
      <p:sp>
        <p:nvSpPr>
          <p:cNvPr id="13" name="Left Brace 12">
            <a:extLst>
              <a:ext uri="{FF2B5EF4-FFF2-40B4-BE49-F238E27FC236}">
                <a16:creationId xmlns:a16="http://schemas.microsoft.com/office/drawing/2014/main" id="{4539D26F-0886-4DE5-80DD-332A4FDF2D33}"/>
              </a:ext>
            </a:extLst>
          </p:cNvPr>
          <p:cNvSpPr/>
          <p:nvPr/>
        </p:nvSpPr>
        <p:spPr>
          <a:xfrm>
            <a:off x="4996107" y="4705350"/>
            <a:ext cx="595068" cy="4057649"/>
          </a:xfrm>
          <a:prstGeom prst="leftBrace">
            <a:avLst>
              <a:gd name="adj1" fmla="val 18333"/>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EA047C67-5D24-4466-AF72-93FF01CC5B8A}"/>
              </a:ext>
            </a:extLst>
          </p:cNvPr>
          <p:cNvSpPr/>
          <p:nvPr/>
        </p:nvSpPr>
        <p:spPr>
          <a:xfrm>
            <a:off x="4996107" y="3152776"/>
            <a:ext cx="595068" cy="1447800"/>
          </a:xfrm>
          <a:prstGeom prst="leftBrace">
            <a:avLst>
              <a:gd name="adj1" fmla="val 18333"/>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D216016-3E98-4B8D-ABAA-1685599319F6}"/>
              </a:ext>
            </a:extLst>
          </p:cNvPr>
          <p:cNvSpPr txBox="1"/>
          <p:nvPr/>
        </p:nvSpPr>
        <p:spPr>
          <a:xfrm>
            <a:off x="1451025" y="3553510"/>
            <a:ext cx="3044423" cy="584775"/>
          </a:xfrm>
          <a:prstGeom prst="rect">
            <a:avLst/>
          </a:prstGeom>
          <a:noFill/>
        </p:spPr>
        <p:txBody>
          <a:bodyPr wrap="none" rtlCol="0">
            <a:spAutoFit/>
          </a:bodyPr>
          <a:lstStyle/>
          <a:p>
            <a:r>
              <a:rPr lang="en-US" sz="3200" b="1" dirty="0">
                <a:solidFill>
                  <a:srgbClr val="C00000"/>
                </a:solidFill>
                <a:latin typeface="Times New Roman" panose="02020603050405020304" pitchFamily="18" charset="0"/>
                <a:cs typeface="Times New Roman" panose="02020603050405020304" pitchFamily="18" charset="0"/>
              </a:rPr>
              <a:t>Adjusting Entry</a:t>
            </a:r>
          </a:p>
        </p:txBody>
      </p:sp>
      <p:sp>
        <p:nvSpPr>
          <p:cNvPr id="16" name="TextBox 15">
            <a:extLst>
              <a:ext uri="{FF2B5EF4-FFF2-40B4-BE49-F238E27FC236}">
                <a16:creationId xmlns:a16="http://schemas.microsoft.com/office/drawing/2014/main" id="{07E7B16F-83EF-4462-B98E-D3B1EC7990A6}"/>
              </a:ext>
            </a:extLst>
          </p:cNvPr>
          <p:cNvSpPr txBox="1"/>
          <p:nvPr/>
        </p:nvSpPr>
        <p:spPr>
          <a:xfrm>
            <a:off x="1451025" y="6411008"/>
            <a:ext cx="2887329" cy="584775"/>
          </a:xfrm>
          <a:prstGeom prst="rect">
            <a:avLst/>
          </a:prstGeom>
          <a:noFill/>
        </p:spPr>
        <p:txBody>
          <a:bodyPr wrap="none" rtlCol="0">
            <a:spAutoFit/>
          </a:bodyPr>
          <a:lstStyle/>
          <a:p>
            <a:r>
              <a:rPr lang="en-US" sz="3200" b="1" dirty="0">
                <a:solidFill>
                  <a:srgbClr val="C00000"/>
                </a:solidFill>
                <a:latin typeface="Times New Roman" panose="02020603050405020304" pitchFamily="18" charset="0"/>
                <a:cs typeface="Times New Roman" panose="02020603050405020304" pitchFamily="18" charset="0"/>
              </a:rPr>
              <a:t>Closing Entries</a:t>
            </a:r>
          </a:p>
        </p:txBody>
      </p:sp>
      <p:sp>
        <p:nvSpPr>
          <p:cNvPr id="17" name="Footer Placeholder 16">
            <a:extLst>
              <a:ext uri="{FF2B5EF4-FFF2-40B4-BE49-F238E27FC236}">
                <a16:creationId xmlns:a16="http://schemas.microsoft.com/office/drawing/2014/main" id="{7EF101F8-D4CD-4545-972F-A6580B814FE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8" name="Slide Number Placeholder 17">
            <a:extLst>
              <a:ext uri="{FF2B5EF4-FFF2-40B4-BE49-F238E27FC236}">
                <a16:creationId xmlns:a16="http://schemas.microsoft.com/office/drawing/2014/main" id="{255F68B3-1498-4C7C-8D3A-17BE685E537D}"/>
              </a:ext>
            </a:extLst>
          </p:cNvPr>
          <p:cNvSpPr>
            <a:spLocks noGrp="1"/>
          </p:cNvSpPr>
          <p:nvPr>
            <p:ph type="sldNum" sz="quarter" idx="12"/>
          </p:nvPr>
        </p:nvSpPr>
        <p:spPr/>
        <p:txBody>
          <a:bodyPr/>
          <a:lstStyle/>
          <a:p>
            <a:fld id="{EBE3AD81-3AD4-9C46-856E-C08CF1183C60}" type="slidenum">
              <a:rPr lang="en-US" smtClean="0"/>
              <a:pPr/>
              <a:t>24</a:t>
            </a:fld>
            <a:endParaRPr lang="en-US" dirty="0"/>
          </a:p>
        </p:txBody>
      </p:sp>
    </p:spTree>
    <p:extLst>
      <p:ext uri="{BB962C8B-B14F-4D97-AF65-F5344CB8AC3E}">
        <p14:creationId xmlns:p14="http://schemas.microsoft.com/office/powerpoint/2010/main" val="704060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408C-DC8B-4203-A9F4-939B6DADEF95}"/>
              </a:ext>
            </a:extLst>
          </p:cNvPr>
          <p:cNvSpPr>
            <a:spLocks noGrp="1"/>
          </p:cNvSpPr>
          <p:nvPr>
            <p:ph type="title"/>
          </p:nvPr>
        </p:nvSpPr>
        <p:spPr/>
        <p:txBody>
          <a:bodyPr/>
          <a:lstStyle/>
          <a:p>
            <a:r>
              <a:rPr lang="en-US" dirty="0"/>
              <a:t>Income Statement</a:t>
            </a:r>
          </a:p>
        </p:txBody>
      </p:sp>
      <p:sp>
        <p:nvSpPr>
          <p:cNvPr id="3" name="Content Placeholder 2">
            <a:extLst>
              <a:ext uri="{FF2B5EF4-FFF2-40B4-BE49-F238E27FC236}">
                <a16:creationId xmlns:a16="http://schemas.microsoft.com/office/drawing/2014/main" id="{A959CC02-82A1-41E0-9A89-6AD2C93300AC}"/>
              </a:ext>
            </a:extLst>
          </p:cNvPr>
          <p:cNvSpPr>
            <a:spLocks noGrp="1"/>
          </p:cNvSpPr>
          <p:nvPr>
            <p:ph sz="quarter" idx="13"/>
          </p:nvPr>
        </p:nvSpPr>
        <p:spPr>
          <a:xfrm>
            <a:off x="12990286" y="2330379"/>
            <a:ext cx="10301514" cy="10033073"/>
          </a:xfrm>
        </p:spPr>
        <p:txBody>
          <a:bodyPr/>
          <a:lstStyle/>
          <a:p>
            <a:r>
              <a:rPr lang="en-US" dirty="0"/>
              <a:t>The </a:t>
            </a:r>
            <a:r>
              <a:rPr lang="en-US" b="1" dirty="0"/>
              <a:t>income statement </a:t>
            </a:r>
            <a:r>
              <a:rPr lang="en-US" dirty="0"/>
              <a:t>is a primary source of information for evaluating a company’s performance</a:t>
            </a:r>
          </a:p>
          <a:p>
            <a:r>
              <a:rPr lang="en-US" dirty="0"/>
              <a:t>The format is designed to differentiate between the various sources of income and expense</a:t>
            </a:r>
          </a:p>
        </p:txBody>
      </p:sp>
      <p:pic>
        <p:nvPicPr>
          <p:cNvPr id="5" name="Picture 4">
            <a:extLst>
              <a:ext uri="{FF2B5EF4-FFF2-40B4-BE49-F238E27FC236}">
                <a16:creationId xmlns:a16="http://schemas.microsoft.com/office/drawing/2014/main" id="{1A85AC67-9DF1-46BD-A3FD-C8E0879625FE}"/>
              </a:ext>
            </a:extLst>
          </p:cNvPr>
          <p:cNvPicPr>
            <a:picLocks noChangeAspect="1"/>
          </p:cNvPicPr>
          <p:nvPr/>
        </p:nvPicPr>
        <p:blipFill>
          <a:blip r:embed="rId2"/>
          <a:stretch>
            <a:fillRect/>
          </a:stretch>
        </p:blipFill>
        <p:spPr>
          <a:xfrm>
            <a:off x="990599" y="2296542"/>
            <a:ext cx="11834199" cy="10185743"/>
          </a:xfrm>
          <a:prstGeom prst="rect">
            <a:avLst/>
          </a:prstGeom>
        </p:spPr>
      </p:pic>
      <p:sp>
        <p:nvSpPr>
          <p:cNvPr id="6" name="Footer Placeholder 5">
            <a:extLst>
              <a:ext uri="{FF2B5EF4-FFF2-40B4-BE49-F238E27FC236}">
                <a16:creationId xmlns:a16="http://schemas.microsoft.com/office/drawing/2014/main" id="{3D1AAEA2-9315-4811-9301-2CE6493E538E}"/>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7" name="Slide Number Placeholder 6">
            <a:extLst>
              <a:ext uri="{FF2B5EF4-FFF2-40B4-BE49-F238E27FC236}">
                <a16:creationId xmlns:a16="http://schemas.microsoft.com/office/drawing/2014/main" id="{7B0149FC-A037-4C23-9102-E9849DB52BCA}"/>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Tree>
    <p:extLst>
      <p:ext uri="{BB962C8B-B14F-4D97-AF65-F5344CB8AC3E}">
        <p14:creationId xmlns:p14="http://schemas.microsoft.com/office/powerpoint/2010/main" val="142115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408C-DC8B-4203-A9F4-939B6DADEF95}"/>
              </a:ext>
            </a:extLst>
          </p:cNvPr>
          <p:cNvSpPr>
            <a:spLocks noGrp="1"/>
          </p:cNvSpPr>
          <p:nvPr>
            <p:ph type="title"/>
          </p:nvPr>
        </p:nvSpPr>
        <p:spPr/>
        <p:txBody>
          <a:bodyPr/>
          <a:lstStyle/>
          <a:p>
            <a:r>
              <a:rPr lang="en-US" dirty="0"/>
              <a:t>Income Statement (cont’d)</a:t>
            </a:r>
          </a:p>
        </p:txBody>
      </p:sp>
      <p:pic>
        <p:nvPicPr>
          <p:cNvPr id="5" name="Picture 4">
            <a:extLst>
              <a:ext uri="{FF2B5EF4-FFF2-40B4-BE49-F238E27FC236}">
                <a16:creationId xmlns:a16="http://schemas.microsoft.com/office/drawing/2014/main" id="{1A85AC67-9DF1-46BD-A3FD-C8E0879625FE}"/>
              </a:ext>
            </a:extLst>
          </p:cNvPr>
          <p:cNvPicPr>
            <a:picLocks noChangeAspect="1"/>
          </p:cNvPicPr>
          <p:nvPr/>
        </p:nvPicPr>
        <p:blipFill>
          <a:blip r:embed="rId3"/>
          <a:stretch>
            <a:fillRect/>
          </a:stretch>
        </p:blipFill>
        <p:spPr>
          <a:xfrm>
            <a:off x="990599" y="2296542"/>
            <a:ext cx="11834199" cy="10185743"/>
          </a:xfrm>
          <a:prstGeom prst="rect">
            <a:avLst/>
          </a:prstGeom>
        </p:spPr>
      </p:pic>
      <p:sp>
        <p:nvSpPr>
          <p:cNvPr id="7" name="Rectangle 6">
            <a:extLst>
              <a:ext uri="{FF2B5EF4-FFF2-40B4-BE49-F238E27FC236}">
                <a16:creationId xmlns:a16="http://schemas.microsoft.com/office/drawing/2014/main" id="{66C2419B-6280-48F9-9FC3-883962E5ACF6}"/>
              </a:ext>
            </a:extLst>
          </p:cNvPr>
          <p:cNvSpPr/>
          <p:nvPr/>
        </p:nvSpPr>
        <p:spPr>
          <a:xfrm>
            <a:off x="1103086" y="3802743"/>
            <a:ext cx="11553371" cy="1872343"/>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B08FA8-15AB-4D80-A5F5-225458A2D3B4}"/>
              </a:ext>
            </a:extLst>
          </p:cNvPr>
          <p:cNvSpPr txBox="1"/>
          <p:nvPr/>
        </p:nvSpPr>
        <p:spPr>
          <a:xfrm>
            <a:off x="13048343" y="4015639"/>
            <a:ext cx="10338708" cy="1446550"/>
          </a:xfrm>
          <a:prstGeom prst="rect">
            <a:avLst/>
          </a:prstGeom>
          <a:noFill/>
        </p:spPr>
        <p:txBody>
          <a:bodyPr wrap="square">
            <a:spAutoFit/>
          </a:bodyPr>
          <a:lstStyle/>
          <a:p>
            <a:r>
              <a:rPr lang="en-US" sz="4400" b="1" dirty="0">
                <a:solidFill>
                  <a:schemeClr val="accent1"/>
                </a:solidFill>
              </a:rPr>
              <a:t>Net sales </a:t>
            </a:r>
            <a:r>
              <a:rPr lang="en-US" sz="4400" dirty="0">
                <a:solidFill>
                  <a:schemeClr val="accent1"/>
                </a:solidFill>
              </a:rPr>
              <a:t>= Sales revenue – Sales returns and allowances – Sales discounts</a:t>
            </a:r>
          </a:p>
        </p:txBody>
      </p:sp>
      <p:sp>
        <p:nvSpPr>
          <p:cNvPr id="10" name="Footer Placeholder 9">
            <a:extLst>
              <a:ext uri="{FF2B5EF4-FFF2-40B4-BE49-F238E27FC236}">
                <a16:creationId xmlns:a16="http://schemas.microsoft.com/office/drawing/2014/main" id="{E8E8FFDA-81AD-497B-A281-B99D3750A31D}"/>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1" name="Slide Number Placeholder 10">
            <a:extLst>
              <a:ext uri="{FF2B5EF4-FFF2-40B4-BE49-F238E27FC236}">
                <a16:creationId xmlns:a16="http://schemas.microsoft.com/office/drawing/2014/main" id="{56822A6F-2C4C-460E-9A8E-5D1760BDDC2F}"/>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Tree>
    <p:extLst>
      <p:ext uri="{BB962C8B-B14F-4D97-AF65-F5344CB8AC3E}">
        <p14:creationId xmlns:p14="http://schemas.microsoft.com/office/powerpoint/2010/main" val="2597948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408C-DC8B-4203-A9F4-939B6DADEF95}"/>
              </a:ext>
            </a:extLst>
          </p:cNvPr>
          <p:cNvSpPr>
            <a:spLocks noGrp="1"/>
          </p:cNvSpPr>
          <p:nvPr>
            <p:ph type="title"/>
          </p:nvPr>
        </p:nvSpPr>
        <p:spPr/>
        <p:txBody>
          <a:bodyPr/>
          <a:lstStyle/>
          <a:p>
            <a:r>
              <a:rPr lang="en-US" dirty="0"/>
              <a:t>Income Statement (cont’d)</a:t>
            </a:r>
          </a:p>
        </p:txBody>
      </p:sp>
      <p:pic>
        <p:nvPicPr>
          <p:cNvPr id="5" name="Picture 4">
            <a:extLst>
              <a:ext uri="{FF2B5EF4-FFF2-40B4-BE49-F238E27FC236}">
                <a16:creationId xmlns:a16="http://schemas.microsoft.com/office/drawing/2014/main" id="{1A85AC67-9DF1-46BD-A3FD-C8E0879625FE}"/>
              </a:ext>
            </a:extLst>
          </p:cNvPr>
          <p:cNvPicPr>
            <a:picLocks noChangeAspect="1"/>
          </p:cNvPicPr>
          <p:nvPr/>
        </p:nvPicPr>
        <p:blipFill>
          <a:blip r:embed="rId3"/>
          <a:stretch>
            <a:fillRect/>
          </a:stretch>
        </p:blipFill>
        <p:spPr>
          <a:xfrm>
            <a:off x="990599" y="2296542"/>
            <a:ext cx="11834199" cy="10185743"/>
          </a:xfrm>
          <a:prstGeom prst="rect">
            <a:avLst/>
          </a:prstGeom>
        </p:spPr>
      </p:pic>
      <p:sp>
        <p:nvSpPr>
          <p:cNvPr id="7" name="Rectangle 6">
            <a:extLst>
              <a:ext uri="{FF2B5EF4-FFF2-40B4-BE49-F238E27FC236}">
                <a16:creationId xmlns:a16="http://schemas.microsoft.com/office/drawing/2014/main" id="{66C2419B-6280-48F9-9FC3-883962E5ACF6}"/>
              </a:ext>
            </a:extLst>
          </p:cNvPr>
          <p:cNvSpPr/>
          <p:nvPr/>
        </p:nvSpPr>
        <p:spPr>
          <a:xfrm>
            <a:off x="1103086" y="5263267"/>
            <a:ext cx="11553371" cy="1181076"/>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6A5330-FEBE-4C09-96FF-7E70B4BCE82A}"/>
              </a:ext>
            </a:extLst>
          </p:cNvPr>
          <p:cNvSpPr txBox="1"/>
          <p:nvPr/>
        </p:nvSpPr>
        <p:spPr>
          <a:xfrm>
            <a:off x="13048343" y="5089636"/>
            <a:ext cx="10338708" cy="1446550"/>
          </a:xfrm>
          <a:prstGeom prst="rect">
            <a:avLst/>
          </a:prstGeom>
          <a:noFill/>
        </p:spPr>
        <p:txBody>
          <a:bodyPr wrap="square">
            <a:spAutoFit/>
          </a:bodyPr>
          <a:lstStyle/>
          <a:p>
            <a:r>
              <a:rPr lang="en-US" sz="4400" b="1" dirty="0">
                <a:solidFill>
                  <a:schemeClr val="accent1"/>
                </a:solidFill>
              </a:rPr>
              <a:t>Gross profit </a:t>
            </a:r>
            <a:r>
              <a:rPr lang="en-US" sz="4400" dirty="0">
                <a:solidFill>
                  <a:schemeClr val="accent1"/>
                </a:solidFill>
              </a:rPr>
              <a:t>= Net sales – Cost of goods sold</a:t>
            </a:r>
          </a:p>
          <a:p>
            <a:r>
              <a:rPr lang="en-US" sz="4400" b="1" dirty="0">
                <a:solidFill>
                  <a:schemeClr val="accent1"/>
                </a:solidFill>
              </a:rPr>
              <a:t>Gross profit rate </a:t>
            </a:r>
            <a:r>
              <a:rPr lang="en-US" sz="4400" dirty="0">
                <a:solidFill>
                  <a:schemeClr val="accent1"/>
                </a:solidFill>
              </a:rPr>
              <a:t>= Gross profit / Net sales</a:t>
            </a:r>
          </a:p>
        </p:txBody>
      </p:sp>
      <p:pic>
        <p:nvPicPr>
          <p:cNvPr id="8" name="Picture 7">
            <a:extLst>
              <a:ext uri="{FF2B5EF4-FFF2-40B4-BE49-F238E27FC236}">
                <a16:creationId xmlns:a16="http://schemas.microsoft.com/office/drawing/2014/main" id="{B209EDA4-4C18-4FF8-8D1C-47DBD46CF81A}"/>
              </a:ext>
            </a:extLst>
          </p:cNvPr>
          <p:cNvPicPr>
            <a:picLocks noChangeAspect="1"/>
          </p:cNvPicPr>
          <p:nvPr/>
        </p:nvPicPr>
        <p:blipFill>
          <a:blip r:embed="rId4"/>
          <a:stretch>
            <a:fillRect/>
          </a:stretch>
        </p:blipFill>
        <p:spPr>
          <a:xfrm>
            <a:off x="13048344" y="6709817"/>
            <a:ext cx="10338708" cy="1167101"/>
          </a:xfrm>
          <a:prstGeom prst="rect">
            <a:avLst/>
          </a:prstGeom>
        </p:spPr>
      </p:pic>
      <p:sp>
        <p:nvSpPr>
          <p:cNvPr id="13" name="Speech Bubble: Rectangle with Corners Rounded 12">
            <a:extLst>
              <a:ext uri="{FF2B5EF4-FFF2-40B4-BE49-F238E27FC236}">
                <a16:creationId xmlns:a16="http://schemas.microsoft.com/office/drawing/2014/main" id="{1BA869A7-14C6-47F1-B563-45DC69B10812}"/>
              </a:ext>
            </a:extLst>
          </p:cNvPr>
          <p:cNvSpPr/>
          <p:nvPr/>
        </p:nvSpPr>
        <p:spPr>
          <a:xfrm>
            <a:off x="12937923" y="2656115"/>
            <a:ext cx="5076574" cy="2095708"/>
          </a:xfrm>
          <a:prstGeom prst="wedgeRoundRectCallout">
            <a:avLst>
              <a:gd name="adj1" fmla="val -7463"/>
              <a:gd name="adj2" fmla="val 69046"/>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altLang="en-US" b="1" dirty="0">
                <a:solidFill>
                  <a:sysClr val="windowText" lastClr="000000"/>
                </a:solidFill>
                <a:latin typeface="Calibri" panose="020F0502020204030204" pitchFamily="34" charset="0"/>
              </a:rPr>
              <a:t>Gross profit </a:t>
            </a:r>
            <a:r>
              <a:rPr lang="en-US" altLang="en-US" dirty="0">
                <a:solidFill>
                  <a:sysClr val="windowText" lastClr="000000"/>
                </a:solidFill>
                <a:latin typeface="Calibri" panose="020F0502020204030204" pitchFamily="34" charset="0"/>
              </a:rPr>
              <a:t>represents the merchandising profit of a company</a:t>
            </a:r>
          </a:p>
        </p:txBody>
      </p:sp>
      <p:sp>
        <p:nvSpPr>
          <p:cNvPr id="15" name="Footer Placeholder 14">
            <a:extLst>
              <a:ext uri="{FF2B5EF4-FFF2-40B4-BE49-F238E27FC236}">
                <a16:creationId xmlns:a16="http://schemas.microsoft.com/office/drawing/2014/main" id="{5FB9133D-407A-4D0F-9ED2-35590C19C181}"/>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6" name="Slide Number Placeholder 15">
            <a:extLst>
              <a:ext uri="{FF2B5EF4-FFF2-40B4-BE49-F238E27FC236}">
                <a16:creationId xmlns:a16="http://schemas.microsoft.com/office/drawing/2014/main" id="{F6D9B12A-5559-4819-9C3E-3B0EEC39E76C}"/>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Tree>
    <p:extLst>
      <p:ext uri="{BB962C8B-B14F-4D97-AF65-F5344CB8AC3E}">
        <p14:creationId xmlns:p14="http://schemas.microsoft.com/office/powerpoint/2010/main" val="111750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408C-DC8B-4203-A9F4-939B6DADEF95}"/>
              </a:ext>
            </a:extLst>
          </p:cNvPr>
          <p:cNvSpPr>
            <a:spLocks noGrp="1"/>
          </p:cNvSpPr>
          <p:nvPr>
            <p:ph type="title"/>
          </p:nvPr>
        </p:nvSpPr>
        <p:spPr/>
        <p:txBody>
          <a:bodyPr/>
          <a:lstStyle/>
          <a:p>
            <a:r>
              <a:rPr lang="en-US" dirty="0"/>
              <a:t>Income Statement (cont’d)</a:t>
            </a:r>
          </a:p>
        </p:txBody>
      </p:sp>
      <p:pic>
        <p:nvPicPr>
          <p:cNvPr id="5" name="Picture 4">
            <a:extLst>
              <a:ext uri="{FF2B5EF4-FFF2-40B4-BE49-F238E27FC236}">
                <a16:creationId xmlns:a16="http://schemas.microsoft.com/office/drawing/2014/main" id="{1A85AC67-9DF1-46BD-A3FD-C8E0879625FE}"/>
              </a:ext>
            </a:extLst>
          </p:cNvPr>
          <p:cNvPicPr>
            <a:picLocks noChangeAspect="1"/>
          </p:cNvPicPr>
          <p:nvPr/>
        </p:nvPicPr>
        <p:blipFill>
          <a:blip r:embed="rId3"/>
          <a:stretch>
            <a:fillRect/>
          </a:stretch>
        </p:blipFill>
        <p:spPr>
          <a:xfrm>
            <a:off x="990599" y="2296542"/>
            <a:ext cx="11834199" cy="10185743"/>
          </a:xfrm>
          <a:prstGeom prst="rect">
            <a:avLst/>
          </a:prstGeom>
        </p:spPr>
      </p:pic>
      <p:sp>
        <p:nvSpPr>
          <p:cNvPr id="7" name="Rectangle 6">
            <a:extLst>
              <a:ext uri="{FF2B5EF4-FFF2-40B4-BE49-F238E27FC236}">
                <a16:creationId xmlns:a16="http://schemas.microsoft.com/office/drawing/2014/main" id="{66C2419B-6280-48F9-9FC3-883962E5ACF6}"/>
              </a:ext>
            </a:extLst>
          </p:cNvPr>
          <p:cNvSpPr/>
          <p:nvPr/>
        </p:nvSpPr>
        <p:spPr>
          <a:xfrm>
            <a:off x="1103086" y="6444343"/>
            <a:ext cx="11553371" cy="3367314"/>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8DB9792-4090-4841-8CEE-DB464DAE6085}"/>
              </a:ext>
            </a:extLst>
          </p:cNvPr>
          <p:cNvSpPr txBox="1"/>
          <p:nvPr/>
        </p:nvSpPr>
        <p:spPr>
          <a:xfrm>
            <a:off x="13048343" y="5835064"/>
            <a:ext cx="10338708" cy="4585871"/>
          </a:xfrm>
          <a:prstGeom prst="rect">
            <a:avLst/>
          </a:prstGeom>
          <a:noFill/>
        </p:spPr>
        <p:txBody>
          <a:bodyPr wrap="square">
            <a:spAutoFit/>
          </a:bodyPr>
          <a:lstStyle/>
          <a:p>
            <a:r>
              <a:rPr lang="en-US" sz="4400" b="1" dirty="0">
                <a:solidFill>
                  <a:schemeClr val="tx2"/>
                </a:solidFill>
              </a:rPr>
              <a:t>Operating expenses </a:t>
            </a:r>
            <a:r>
              <a:rPr lang="en-US" sz="4400" dirty="0">
                <a:solidFill>
                  <a:schemeClr val="tx2"/>
                </a:solidFill>
              </a:rPr>
              <a:t>are the expenses incurred in the process of earning sales revenue. Many of these expenses are similar in merchandising and service companies</a:t>
            </a:r>
          </a:p>
          <a:p>
            <a:endParaRPr lang="en-US" sz="2000" dirty="0">
              <a:solidFill>
                <a:schemeClr val="tx2"/>
              </a:solidFill>
            </a:endParaRPr>
          </a:p>
          <a:p>
            <a:r>
              <a:rPr lang="en-US" sz="4400" b="1" dirty="0">
                <a:solidFill>
                  <a:schemeClr val="accent1"/>
                </a:solidFill>
              </a:rPr>
              <a:t>Income from operations </a:t>
            </a:r>
            <a:r>
              <a:rPr lang="en-US" sz="4400" dirty="0">
                <a:solidFill>
                  <a:schemeClr val="accent1"/>
                </a:solidFill>
              </a:rPr>
              <a:t>= Gross profit – Total operating expenses</a:t>
            </a:r>
          </a:p>
        </p:txBody>
      </p:sp>
      <p:sp>
        <p:nvSpPr>
          <p:cNvPr id="15" name="Footer Placeholder 14">
            <a:extLst>
              <a:ext uri="{FF2B5EF4-FFF2-40B4-BE49-F238E27FC236}">
                <a16:creationId xmlns:a16="http://schemas.microsoft.com/office/drawing/2014/main" id="{225577FC-A343-46E9-A4CA-77F9C4F5981D}"/>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6" name="Slide Number Placeholder 15">
            <a:extLst>
              <a:ext uri="{FF2B5EF4-FFF2-40B4-BE49-F238E27FC236}">
                <a16:creationId xmlns:a16="http://schemas.microsoft.com/office/drawing/2014/main" id="{AD913CC7-8AB9-4E44-A7B3-1E960F7E8DD3}"/>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2679199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408C-DC8B-4203-A9F4-939B6DADEF95}"/>
              </a:ext>
            </a:extLst>
          </p:cNvPr>
          <p:cNvSpPr>
            <a:spLocks noGrp="1"/>
          </p:cNvSpPr>
          <p:nvPr>
            <p:ph type="title"/>
          </p:nvPr>
        </p:nvSpPr>
        <p:spPr/>
        <p:txBody>
          <a:bodyPr/>
          <a:lstStyle/>
          <a:p>
            <a:r>
              <a:rPr lang="en-US" dirty="0"/>
              <a:t>Income Statement (cont’d)</a:t>
            </a:r>
          </a:p>
        </p:txBody>
      </p:sp>
      <p:pic>
        <p:nvPicPr>
          <p:cNvPr id="5" name="Picture 4">
            <a:extLst>
              <a:ext uri="{FF2B5EF4-FFF2-40B4-BE49-F238E27FC236}">
                <a16:creationId xmlns:a16="http://schemas.microsoft.com/office/drawing/2014/main" id="{1A85AC67-9DF1-46BD-A3FD-C8E0879625FE}"/>
              </a:ext>
            </a:extLst>
          </p:cNvPr>
          <p:cNvPicPr>
            <a:picLocks noChangeAspect="1"/>
          </p:cNvPicPr>
          <p:nvPr/>
        </p:nvPicPr>
        <p:blipFill>
          <a:blip r:embed="rId3"/>
          <a:stretch>
            <a:fillRect/>
          </a:stretch>
        </p:blipFill>
        <p:spPr>
          <a:xfrm>
            <a:off x="990599" y="2296542"/>
            <a:ext cx="11834199" cy="10185743"/>
          </a:xfrm>
          <a:prstGeom prst="rect">
            <a:avLst/>
          </a:prstGeom>
        </p:spPr>
      </p:pic>
      <p:sp>
        <p:nvSpPr>
          <p:cNvPr id="7" name="Rectangle 6">
            <a:extLst>
              <a:ext uri="{FF2B5EF4-FFF2-40B4-BE49-F238E27FC236}">
                <a16:creationId xmlns:a16="http://schemas.microsoft.com/office/drawing/2014/main" id="{66C2419B-6280-48F9-9FC3-883962E5ACF6}"/>
              </a:ext>
            </a:extLst>
          </p:cNvPr>
          <p:cNvSpPr/>
          <p:nvPr/>
        </p:nvSpPr>
        <p:spPr>
          <a:xfrm>
            <a:off x="1131012" y="9810750"/>
            <a:ext cx="11553371" cy="1400175"/>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D8087D-D85F-4548-BB1E-749C7F27283E}"/>
              </a:ext>
            </a:extLst>
          </p:cNvPr>
          <p:cNvSpPr/>
          <p:nvPr/>
        </p:nvSpPr>
        <p:spPr>
          <a:xfrm>
            <a:off x="1131012" y="11292676"/>
            <a:ext cx="11553371" cy="31830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3C6448-2DA5-44BB-B57F-C93188313B92}"/>
              </a:ext>
            </a:extLst>
          </p:cNvPr>
          <p:cNvSpPr txBox="1"/>
          <p:nvPr/>
        </p:nvSpPr>
        <p:spPr>
          <a:xfrm>
            <a:off x="13048343" y="4449317"/>
            <a:ext cx="10338708" cy="8032968"/>
          </a:xfrm>
          <a:prstGeom prst="rect">
            <a:avLst/>
          </a:prstGeom>
          <a:noFill/>
        </p:spPr>
        <p:txBody>
          <a:bodyPr wrap="square">
            <a:spAutoFit/>
          </a:bodyPr>
          <a:lstStyle/>
          <a:p>
            <a:r>
              <a:rPr lang="en-US" sz="4400" b="1" dirty="0">
                <a:solidFill>
                  <a:schemeClr val="accent1"/>
                </a:solidFill>
              </a:rPr>
              <a:t>Other Income</a:t>
            </a:r>
          </a:p>
          <a:p>
            <a:pPr marL="457200" indent="-457200">
              <a:buFont typeface="Arial" panose="020B0604020202020204" pitchFamily="34" charset="0"/>
              <a:buChar char="•"/>
            </a:pPr>
            <a:r>
              <a:rPr lang="en-US" sz="3200" b="1" dirty="0">
                <a:solidFill>
                  <a:schemeClr val="tx2"/>
                </a:solidFill>
              </a:rPr>
              <a:t>Interest revenue </a:t>
            </a:r>
            <a:r>
              <a:rPr lang="en-US" sz="3200" dirty="0">
                <a:solidFill>
                  <a:schemeClr val="tx2"/>
                </a:solidFill>
              </a:rPr>
              <a:t>from notes receivable and marketable securities</a:t>
            </a:r>
          </a:p>
          <a:p>
            <a:pPr marL="457200" indent="-457200">
              <a:buFont typeface="Arial" panose="020B0604020202020204" pitchFamily="34" charset="0"/>
              <a:buChar char="•"/>
            </a:pPr>
            <a:r>
              <a:rPr lang="en-US" sz="3200" b="1" dirty="0">
                <a:solidFill>
                  <a:schemeClr val="tx2"/>
                </a:solidFill>
              </a:rPr>
              <a:t>Dividend revenue </a:t>
            </a:r>
            <a:r>
              <a:rPr lang="en-US" sz="3200" dirty="0">
                <a:solidFill>
                  <a:schemeClr val="tx2"/>
                </a:solidFill>
              </a:rPr>
              <a:t>from investments in ordinary shares</a:t>
            </a:r>
          </a:p>
          <a:p>
            <a:pPr marL="457200" indent="-457200">
              <a:buFont typeface="Arial" panose="020B0604020202020204" pitchFamily="34" charset="0"/>
              <a:buChar char="•"/>
            </a:pPr>
            <a:r>
              <a:rPr lang="en-US" sz="3200" b="1" dirty="0">
                <a:solidFill>
                  <a:schemeClr val="tx2"/>
                </a:solidFill>
              </a:rPr>
              <a:t>Rent revenue </a:t>
            </a:r>
            <a:r>
              <a:rPr lang="en-US" sz="3200" dirty="0">
                <a:solidFill>
                  <a:schemeClr val="tx2"/>
                </a:solidFill>
              </a:rPr>
              <a:t>from subleasing a portion of the store</a:t>
            </a:r>
          </a:p>
          <a:p>
            <a:pPr marL="457200" indent="-457200">
              <a:buFont typeface="Arial" panose="020B0604020202020204" pitchFamily="34" charset="0"/>
              <a:buChar char="•"/>
            </a:pPr>
            <a:r>
              <a:rPr lang="en-US" sz="3200" b="1" dirty="0">
                <a:solidFill>
                  <a:schemeClr val="tx2"/>
                </a:solidFill>
              </a:rPr>
              <a:t>Gain</a:t>
            </a:r>
            <a:r>
              <a:rPr lang="en-US" sz="3200" dirty="0">
                <a:solidFill>
                  <a:schemeClr val="tx2"/>
                </a:solidFill>
              </a:rPr>
              <a:t> from the sale of property, plant, and equipment</a:t>
            </a:r>
          </a:p>
          <a:p>
            <a:r>
              <a:rPr lang="en-US" sz="4400" b="1" dirty="0">
                <a:solidFill>
                  <a:schemeClr val="accent1"/>
                </a:solidFill>
              </a:rPr>
              <a:t>Other Expense</a:t>
            </a:r>
          </a:p>
          <a:p>
            <a:pPr marL="457200" indent="-457200">
              <a:buFont typeface="Arial" panose="020B0604020202020204" pitchFamily="34" charset="0"/>
              <a:buChar char="•"/>
            </a:pPr>
            <a:r>
              <a:rPr lang="en-US" sz="3200" b="1" dirty="0">
                <a:solidFill>
                  <a:schemeClr val="tx2"/>
                </a:solidFill>
              </a:rPr>
              <a:t>Casualty losses </a:t>
            </a:r>
            <a:r>
              <a:rPr lang="en-US" sz="3200" dirty="0">
                <a:solidFill>
                  <a:schemeClr val="tx2"/>
                </a:solidFill>
              </a:rPr>
              <a:t>from such causes as vandalism and accidents</a:t>
            </a:r>
          </a:p>
          <a:p>
            <a:pPr marL="457200" indent="-457200">
              <a:buFont typeface="Arial" panose="020B0604020202020204" pitchFamily="34" charset="0"/>
              <a:buChar char="•"/>
            </a:pPr>
            <a:r>
              <a:rPr lang="en-US" sz="3200" b="1" dirty="0">
                <a:solidFill>
                  <a:schemeClr val="tx2"/>
                </a:solidFill>
              </a:rPr>
              <a:t>Loss </a:t>
            </a:r>
            <a:r>
              <a:rPr lang="en-US" sz="3200" dirty="0">
                <a:solidFill>
                  <a:schemeClr val="tx2"/>
                </a:solidFill>
              </a:rPr>
              <a:t>from the sale or abandonment of property, plant, and equipment</a:t>
            </a:r>
          </a:p>
          <a:p>
            <a:pPr marL="457200" indent="-457200">
              <a:buFont typeface="Arial" panose="020B0604020202020204" pitchFamily="34" charset="0"/>
              <a:buChar char="•"/>
            </a:pPr>
            <a:r>
              <a:rPr lang="en-US" sz="3200" b="1" dirty="0">
                <a:solidFill>
                  <a:schemeClr val="tx2"/>
                </a:solidFill>
              </a:rPr>
              <a:t>Loss</a:t>
            </a:r>
            <a:r>
              <a:rPr lang="en-US" sz="3200" dirty="0">
                <a:solidFill>
                  <a:schemeClr val="tx2"/>
                </a:solidFill>
              </a:rPr>
              <a:t> from strikes by employees and suppliers</a:t>
            </a:r>
          </a:p>
          <a:p>
            <a:r>
              <a:rPr lang="en-US" sz="4400" b="1" dirty="0">
                <a:solidFill>
                  <a:schemeClr val="accent1"/>
                </a:solidFill>
              </a:rPr>
              <a:t>Interest Expense</a:t>
            </a:r>
          </a:p>
          <a:p>
            <a:pPr marL="457200" indent="-457200">
              <a:buFont typeface="Arial" panose="020B0604020202020204" pitchFamily="34" charset="0"/>
              <a:buChar char="•"/>
            </a:pPr>
            <a:r>
              <a:rPr lang="en-US" sz="3200" dirty="0">
                <a:solidFill>
                  <a:schemeClr val="tx2"/>
                </a:solidFill>
              </a:rPr>
              <a:t>Financing activities, which result in interest expense, represent distinctly different types of cost to a business</a:t>
            </a:r>
          </a:p>
        </p:txBody>
      </p:sp>
      <p:sp>
        <p:nvSpPr>
          <p:cNvPr id="4" name="Footer Placeholder 3">
            <a:extLst>
              <a:ext uri="{FF2B5EF4-FFF2-40B4-BE49-F238E27FC236}">
                <a16:creationId xmlns:a16="http://schemas.microsoft.com/office/drawing/2014/main" id="{FA1DF2A2-443E-433A-A274-741C416B1C40}"/>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0" name="Slide Number Placeholder 9">
            <a:extLst>
              <a:ext uri="{FF2B5EF4-FFF2-40B4-BE49-F238E27FC236}">
                <a16:creationId xmlns:a16="http://schemas.microsoft.com/office/drawing/2014/main" id="{51F5C1CD-744F-49C9-9B57-0C6432B27316}"/>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Tree>
    <p:extLst>
      <p:ext uri="{BB962C8B-B14F-4D97-AF65-F5344CB8AC3E}">
        <p14:creationId xmlns:p14="http://schemas.microsoft.com/office/powerpoint/2010/main" val="227068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6306-50B8-44CB-905A-8D17201CD13E}"/>
              </a:ext>
            </a:extLst>
          </p:cNvPr>
          <p:cNvSpPr>
            <a:spLocks noGrp="1"/>
          </p:cNvSpPr>
          <p:nvPr>
            <p:ph type="title"/>
          </p:nvPr>
        </p:nvSpPr>
        <p:spPr/>
        <p:txBody>
          <a:bodyPr>
            <a:normAutofit/>
          </a:bodyPr>
          <a:lstStyle/>
          <a:p>
            <a:r>
              <a:rPr lang="en-US" dirty="0"/>
              <a:t>Merchandising Companies</a:t>
            </a:r>
          </a:p>
        </p:txBody>
      </p:sp>
      <p:pic>
        <p:nvPicPr>
          <p:cNvPr id="1026" name="Picture 2" descr="Difference Between Wholesale and Retail - Business Zeal">
            <a:extLst>
              <a:ext uri="{FF2B5EF4-FFF2-40B4-BE49-F238E27FC236}">
                <a16:creationId xmlns:a16="http://schemas.microsoft.com/office/drawing/2014/main" id="{FD370968-67BB-47D0-B2A5-AC67D507E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6800" y="-672228"/>
            <a:ext cx="11430000" cy="76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15A3CAC-A4AA-417D-A8ED-DBB1DD198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6800" y="2648857"/>
            <a:ext cx="18694400" cy="11684000"/>
          </a:xfrm>
          <a:prstGeom prst="rect">
            <a:avLst/>
          </a:prstGeom>
        </p:spPr>
      </p:pic>
      <p:pic>
        <p:nvPicPr>
          <p:cNvPr id="1030" name="Picture 6" descr="Warehouse building isolated icon Royalty Free Vector Image">
            <a:extLst>
              <a:ext uri="{FF2B5EF4-FFF2-40B4-BE49-F238E27FC236}">
                <a16:creationId xmlns:a16="http://schemas.microsoft.com/office/drawing/2014/main" id="{F9F64189-D54C-4900-8999-A16606B5A3A3}"/>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b="8198"/>
          <a:stretch/>
        </p:blipFill>
        <p:spPr bwMode="auto">
          <a:xfrm>
            <a:off x="1119278" y="3572420"/>
            <a:ext cx="3127526" cy="28826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中国典范雇主-招聘，找工作求职，上前程无忧">
            <a:extLst>
              <a:ext uri="{FF2B5EF4-FFF2-40B4-BE49-F238E27FC236}">
                <a16:creationId xmlns:a16="http://schemas.microsoft.com/office/drawing/2014/main" id="{DDF0738E-BA4C-48C9-82B4-11B312545EC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092146" y="3190893"/>
            <a:ext cx="3685918" cy="3685918"/>
          </a:xfrm>
          <a:prstGeom prst="roundRect">
            <a:avLst/>
          </a:prstGeom>
          <a:noFill/>
          <a:extLst>
            <a:ext uri="{909E8E84-426E-40DD-AFC4-6F175D3DCCD1}">
              <a14:hiddenFill xmlns:a14="http://schemas.microsoft.com/office/drawing/2010/main">
                <a:solidFill>
                  <a:srgbClr val="FFFFFF"/>
                </a:solidFill>
              </a14:hiddenFill>
            </a:ext>
          </a:extLst>
        </p:spPr>
      </p:pic>
      <p:pic>
        <p:nvPicPr>
          <p:cNvPr id="1038" name="Picture 14" descr="ᐈ Wholesale stock icon, Royalty Free wholesale vectors | download on  Depositphotos®">
            <a:extLst>
              <a:ext uri="{FF2B5EF4-FFF2-40B4-BE49-F238E27FC236}">
                <a16:creationId xmlns:a16="http://schemas.microsoft.com/office/drawing/2014/main" id="{1E4E7344-5327-49C8-BCDA-FB7ACD255276}"/>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5285180" y="-1863253"/>
            <a:ext cx="4409130" cy="37330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aphic Black And White Custom Made Furniture Manufacturing - Retail Store Retail  Vector Clipart - Full Size Clipart (#138867) - PinClipart">
            <a:extLst>
              <a:ext uri="{FF2B5EF4-FFF2-40B4-BE49-F238E27FC236}">
                <a16:creationId xmlns:a16="http://schemas.microsoft.com/office/drawing/2014/main" id="{D4D5720C-13E7-41D8-8A7E-3BCFE25DB5A6}"/>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6965668" y="-1152868"/>
            <a:ext cx="3132264" cy="321027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ashier and buyer at the supermarket flat Vector Image">
            <a:extLst>
              <a:ext uri="{FF2B5EF4-FFF2-40B4-BE49-F238E27FC236}">
                <a16:creationId xmlns:a16="http://schemas.microsoft.com/office/drawing/2014/main" id="{0A1E38D2-60D9-4C58-A6BA-D97B8710A7CF}"/>
              </a:ext>
            </a:extLst>
          </p:cNvPr>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b="16082"/>
          <a:stretch/>
        </p:blipFill>
        <p:spPr bwMode="auto">
          <a:xfrm>
            <a:off x="14144826" y="3339695"/>
            <a:ext cx="4854238" cy="33810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ree Vector | Big family icons set">
            <a:extLst>
              <a:ext uri="{FF2B5EF4-FFF2-40B4-BE49-F238E27FC236}">
                <a16:creationId xmlns:a16="http://schemas.microsoft.com/office/drawing/2014/main" id="{F59B5DEE-F434-4A73-A80A-E21610DAC4E4}"/>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9228696" y="3509186"/>
            <a:ext cx="4348292" cy="32577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E9CCD3C-FD66-4627-8E22-51126B187789}"/>
              </a:ext>
            </a:extLst>
          </p:cNvPr>
          <p:cNvSpPr/>
          <p:nvPr/>
        </p:nvSpPr>
        <p:spPr>
          <a:xfrm>
            <a:off x="991828" y="7365720"/>
            <a:ext cx="3572926" cy="1563986"/>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0" name="Rectangle: Rounded Corners 9">
            <a:extLst>
              <a:ext uri="{FF2B5EF4-FFF2-40B4-BE49-F238E27FC236}">
                <a16:creationId xmlns:a16="http://schemas.microsoft.com/office/drawing/2014/main" id="{61A36A80-217A-4DA3-A1B0-198E5ACBB8CE}"/>
              </a:ext>
            </a:extLst>
          </p:cNvPr>
          <p:cNvSpPr/>
          <p:nvPr/>
        </p:nvSpPr>
        <p:spPr>
          <a:xfrm>
            <a:off x="762196" y="7130158"/>
            <a:ext cx="3572926" cy="1563986"/>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Suppliers</a:t>
            </a:r>
          </a:p>
        </p:txBody>
      </p:sp>
      <p:sp>
        <p:nvSpPr>
          <p:cNvPr id="26" name="Rectangle: Rounded Corners 25">
            <a:extLst>
              <a:ext uri="{FF2B5EF4-FFF2-40B4-BE49-F238E27FC236}">
                <a16:creationId xmlns:a16="http://schemas.microsoft.com/office/drawing/2014/main" id="{F0C3F1FE-5836-4268-BFA1-21F06DC9C661}"/>
              </a:ext>
            </a:extLst>
          </p:cNvPr>
          <p:cNvSpPr/>
          <p:nvPr/>
        </p:nvSpPr>
        <p:spPr>
          <a:xfrm>
            <a:off x="5427838" y="7365720"/>
            <a:ext cx="3572926" cy="1563986"/>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27" name="Rectangle: Rounded Corners 26">
            <a:extLst>
              <a:ext uri="{FF2B5EF4-FFF2-40B4-BE49-F238E27FC236}">
                <a16:creationId xmlns:a16="http://schemas.microsoft.com/office/drawing/2014/main" id="{383BD340-AC4C-4F74-AD96-F75571AE6708}"/>
              </a:ext>
            </a:extLst>
          </p:cNvPr>
          <p:cNvSpPr/>
          <p:nvPr/>
        </p:nvSpPr>
        <p:spPr>
          <a:xfrm>
            <a:off x="5198206" y="7130158"/>
            <a:ext cx="3572926" cy="1563986"/>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Manufacturers</a:t>
            </a:r>
          </a:p>
        </p:txBody>
      </p:sp>
      <p:sp>
        <p:nvSpPr>
          <p:cNvPr id="28" name="Rectangle: Rounded Corners 27">
            <a:extLst>
              <a:ext uri="{FF2B5EF4-FFF2-40B4-BE49-F238E27FC236}">
                <a16:creationId xmlns:a16="http://schemas.microsoft.com/office/drawing/2014/main" id="{96E5E077-FF9E-4FA3-AC99-FA0713ADCD8C}"/>
              </a:ext>
            </a:extLst>
          </p:cNvPr>
          <p:cNvSpPr/>
          <p:nvPr/>
        </p:nvSpPr>
        <p:spPr>
          <a:xfrm>
            <a:off x="9990930" y="7365720"/>
            <a:ext cx="3572926" cy="1563986"/>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29" name="Rectangle: Rounded Corners 28">
            <a:extLst>
              <a:ext uri="{FF2B5EF4-FFF2-40B4-BE49-F238E27FC236}">
                <a16:creationId xmlns:a16="http://schemas.microsoft.com/office/drawing/2014/main" id="{D26A77DC-DCCA-42DE-B015-0047221702AE}"/>
              </a:ext>
            </a:extLst>
          </p:cNvPr>
          <p:cNvSpPr/>
          <p:nvPr/>
        </p:nvSpPr>
        <p:spPr>
          <a:xfrm>
            <a:off x="9761298" y="7130158"/>
            <a:ext cx="3572926" cy="1563986"/>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Wholesalers</a:t>
            </a:r>
          </a:p>
        </p:txBody>
      </p:sp>
      <p:sp>
        <p:nvSpPr>
          <p:cNvPr id="30" name="Rectangle: Rounded Corners 29">
            <a:extLst>
              <a:ext uri="{FF2B5EF4-FFF2-40B4-BE49-F238E27FC236}">
                <a16:creationId xmlns:a16="http://schemas.microsoft.com/office/drawing/2014/main" id="{AED7DE1A-4FE9-4707-98BC-3EA7C8A5FCDC}"/>
              </a:ext>
            </a:extLst>
          </p:cNvPr>
          <p:cNvSpPr/>
          <p:nvPr/>
        </p:nvSpPr>
        <p:spPr>
          <a:xfrm>
            <a:off x="14850382" y="7365720"/>
            <a:ext cx="3572926" cy="1563986"/>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31" name="Rectangle: Rounded Corners 30">
            <a:extLst>
              <a:ext uri="{FF2B5EF4-FFF2-40B4-BE49-F238E27FC236}">
                <a16:creationId xmlns:a16="http://schemas.microsoft.com/office/drawing/2014/main" id="{704EFF35-0A22-4F21-9AF3-FCF28970CB2C}"/>
              </a:ext>
            </a:extLst>
          </p:cNvPr>
          <p:cNvSpPr/>
          <p:nvPr/>
        </p:nvSpPr>
        <p:spPr>
          <a:xfrm>
            <a:off x="14620750" y="7130158"/>
            <a:ext cx="3572926" cy="1563986"/>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Retailers</a:t>
            </a:r>
          </a:p>
        </p:txBody>
      </p:sp>
      <p:sp>
        <p:nvSpPr>
          <p:cNvPr id="32" name="Rectangle: Rounded Corners 31">
            <a:extLst>
              <a:ext uri="{FF2B5EF4-FFF2-40B4-BE49-F238E27FC236}">
                <a16:creationId xmlns:a16="http://schemas.microsoft.com/office/drawing/2014/main" id="{ECD52D88-9B75-4BC1-A890-AEBDC0D00B39}"/>
              </a:ext>
            </a:extLst>
          </p:cNvPr>
          <p:cNvSpPr/>
          <p:nvPr/>
        </p:nvSpPr>
        <p:spPr>
          <a:xfrm>
            <a:off x="19751806" y="7365720"/>
            <a:ext cx="3572926" cy="1563986"/>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33" name="Rectangle: Rounded Corners 32">
            <a:extLst>
              <a:ext uri="{FF2B5EF4-FFF2-40B4-BE49-F238E27FC236}">
                <a16:creationId xmlns:a16="http://schemas.microsoft.com/office/drawing/2014/main" id="{745ADED6-0FF3-4093-9FCC-75653E0690AD}"/>
              </a:ext>
            </a:extLst>
          </p:cNvPr>
          <p:cNvSpPr/>
          <p:nvPr/>
        </p:nvSpPr>
        <p:spPr>
          <a:xfrm>
            <a:off x="19522174" y="7130158"/>
            <a:ext cx="3572926" cy="1563986"/>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Consumer</a:t>
            </a:r>
          </a:p>
        </p:txBody>
      </p:sp>
      <p:sp>
        <p:nvSpPr>
          <p:cNvPr id="11" name="Arrow: Right 10">
            <a:extLst>
              <a:ext uri="{FF2B5EF4-FFF2-40B4-BE49-F238E27FC236}">
                <a16:creationId xmlns:a16="http://schemas.microsoft.com/office/drawing/2014/main" id="{94F085A6-6E97-44A8-A4F3-55839323A20F}"/>
              </a:ext>
            </a:extLst>
          </p:cNvPr>
          <p:cNvSpPr/>
          <p:nvPr/>
        </p:nvSpPr>
        <p:spPr>
          <a:xfrm>
            <a:off x="779175" y="2057402"/>
            <a:ext cx="22797813" cy="1088558"/>
          </a:xfrm>
          <a:prstGeom prst="rightArrow">
            <a:avLst>
              <a:gd name="adj1" fmla="val 6333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lang="en-US" altLang="en-US" sz="3600" b="1" dirty="0">
                <a:latin typeface="Liberation Sans" panose="020B0604020202020204" pitchFamily="34" charset="0"/>
              </a:rPr>
              <a:t>a supply chain</a:t>
            </a:r>
          </a:p>
        </p:txBody>
      </p:sp>
      <p:sp>
        <p:nvSpPr>
          <p:cNvPr id="38" name="TextBox 37">
            <a:extLst>
              <a:ext uri="{FF2B5EF4-FFF2-40B4-BE49-F238E27FC236}">
                <a16:creationId xmlns:a16="http://schemas.microsoft.com/office/drawing/2014/main" id="{5DCCAB3C-4637-485B-9CA4-DE66C6BA9764}"/>
              </a:ext>
            </a:extLst>
          </p:cNvPr>
          <p:cNvSpPr txBox="1"/>
          <p:nvPr/>
        </p:nvSpPr>
        <p:spPr>
          <a:xfrm>
            <a:off x="5003469" y="9110078"/>
            <a:ext cx="3962400" cy="646331"/>
          </a:xfrm>
          <a:prstGeom prst="rect">
            <a:avLst/>
          </a:prstGeom>
          <a:noFill/>
        </p:spPr>
        <p:txBody>
          <a:bodyPr wrap="square">
            <a:spAutoFit/>
          </a:bodyPr>
          <a:lstStyle/>
          <a:p>
            <a:pPr algn="ctr"/>
            <a:r>
              <a:rPr lang="en-US" dirty="0">
                <a:solidFill>
                  <a:schemeClr val="accent1"/>
                </a:solidFill>
              </a:rPr>
              <a:t>Produce the goods</a:t>
            </a:r>
          </a:p>
        </p:txBody>
      </p:sp>
      <p:sp>
        <p:nvSpPr>
          <p:cNvPr id="39" name="TextBox 38">
            <a:extLst>
              <a:ext uri="{FF2B5EF4-FFF2-40B4-BE49-F238E27FC236}">
                <a16:creationId xmlns:a16="http://schemas.microsoft.com/office/drawing/2014/main" id="{E75DC1C8-CAAE-4EC7-B155-9912678DE12C}"/>
              </a:ext>
            </a:extLst>
          </p:cNvPr>
          <p:cNvSpPr txBox="1"/>
          <p:nvPr/>
        </p:nvSpPr>
        <p:spPr>
          <a:xfrm>
            <a:off x="701841" y="9110078"/>
            <a:ext cx="3962400" cy="1200329"/>
          </a:xfrm>
          <a:prstGeom prst="rect">
            <a:avLst/>
          </a:prstGeom>
          <a:noFill/>
        </p:spPr>
        <p:txBody>
          <a:bodyPr wrap="square">
            <a:spAutoFit/>
          </a:bodyPr>
          <a:lstStyle/>
          <a:p>
            <a:pPr algn="ctr"/>
            <a:r>
              <a:rPr lang="en-US" dirty="0">
                <a:solidFill>
                  <a:schemeClr val="accent1"/>
                </a:solidFill>
              </a:rPr>
              <a:t>Provide raw materials</a:t>
            </a:r>
          </a:p>
        </p:txBody>
      </p:sp>
      <p:sp>
        <p:nvSpPr>
          <p:cNvPr id="40" name="TextBox 39">
            <a:extLst>
              <a:ext uri="{FF2B5EF4-FFF2-40B4-BE49-F238E27FC236}">
                <a16:creationId xmlns:a16="http://schemas.microsoft.com/office/drawing/2014/main" id="{4A607120-1EF5-4E02-B242-2B690BFF66CF}"/>
              </a:ext>
            </a:extLst>
          </p:cNvPr>
          <p:cNvSpPr txBox="1"/>
          <p:nvPr/>
        </p:nvSpPr>
        <p:spPr>
          <a:xfrm>
            <a:off x="9566561" y="9110078"/>
            <a:ext cx="3962400" cy="2862322"/>
          </a:xfrm>
          <a:prstGeom prst="rect">
            <a:avLst/>
          </a:prstGeom>
          <a:noFill/>
        </p:spPr>
        <p:txBody>
          <a:bodyPr wrap="square">
            <a:spAutoFit/>
          </a:bodyPr>
          <a:lstStyle/>
          <a:p>
            <a:pPr algn="ctr"/>
            <a:r>
              <a:rPr lang="en-US" dirty="0">
                <a:solidFill>
                  <a:schemeClr val="accent1"/>
                </a:solidFill>
              </a:rPr>
              <a:t>Purchase goods from manufacturers and sell them to retailers in bulk quantities</a:t>
            </a:r>
          </a:p>
        </p:txBody>
      </p:sp>
      <p:sp>
        <p:nvSpPr>
          <p:cNvPr id="41" name="TextBox 40">
            <a:extLst>
              <a:ext uri="{FF2B5EF4-FFF2-40B4-BE49-F238E27FC236}">
                <a16:creationId xmlns:a16="http://schemas.microsoft.com/office/drawing/2014/main" id="{0E80AF8A-08D4-4CB4-AB7D-AA301D017D2C}"/>
              </a:ext>
            </a:extLst>
          </p:cNvPr>
          <p:cNvSpPr txBox="1"/>
          <p:nvPr/>
        </p:nvSpPr>
        <p:spPr>
          <a:xfrm>
            <a:off x="14426013" y="9110078"/>
            <a:ext cx="3962400" cy="2308324"/>
          </a:xfrm>
          <a:prstGeom prst="rect">
            <a:avLst/>
          </a:prstGeom>
          <a:noFill/>
        </p:spPr>
        <p:txBody>
          <a:bodyPr wrap="square">
            <a:spAutoFit/>
          </a:bodyPr>
          <a:lstStyle/>
          <a:p>
            <a:pPr algn="ctr"/>
            <a:r>
              <a:rPr lang="en-US" dirty="0">
                <a:solidFill>
                  <a:schemeClr val="accent1"/>
                </a:solidFill>
              </a:rPr>
              <a:t>Sell the goods in small quantities to the end-user at a higher price</a:t>
            </a:r>
          </a:p>
        </p:txBody>
      </p:sp>
      <p:sp>
        <p:nvSpPr>
          <p:cNvPr id="42" name="TextBox 41">
            <a:extLst>
              <a:ext uri="{FF2B5EF4-FFF2-40B4-BE49-F238E27FC236}">
                <a16:creationId xmlns:a16="http://schemas.microsoft.com/office/drawing/2014/main" id="{C007F55C-ABB5-457F-8A00-D99633196BAC}"/>
              </a:ext>
            </a:extLst>
          </p:cNvPr>
          <p:cNvSpPr txBox="1"/>
          <p:nvPr/>
        </p:nvSpPr>
        <p:spPr>
          <a:xfrm>
            <a:off x="19513884" y="9110078"/>
            <a:ext cx="3777916" cy="2308324"/>
          </a:xfrm>
          <a:prstGeom prst="rect">
            <a:avLst/>
          </a:prstGeom>
          <a:noFill/>
        </p:spPr>
        <p:txBody>
          <a:bodyPr wrap="square">
            <a:spAutoFit/>
          </a:bodyPr>
          <a:lstStyle/>
          <a:p>
            <a:pPr algn="ctr"/>
            <a:r>
              <a:rPr lang="en-US" dirty="0">
                <a:solidFill>
                  <a:schemeClr val="accent1"/>
                </a:solidFill>
              </a:rPr>
              <a:t>End-user who buys the goods from the retailer for personal  use</a:t>
            </a:r>
          </a:p>
        </p:txBody>
      </p:sp>
      <p:sp>
        <p:nvSpPr>
          <p:cNvPr id="43" name="TextBox 42">
            <a:extLst>
              <a:ext uri="{FF2B5EF4-FFF2-40B4-BE49-F238E27FC236}">
                <a16:creationId xmlns:a16="http://schemas.microsoft.com/office/drawing/2014/main" id="{503747CD-A81D-4CF7-8BA1-0CA10509C874}"/>
              </a:ext>
            </a:extLst>
          </p:cNvPr>
          <p:cNvSpPr txBox="1"/>
          <p:nvPr/>
        </p:nvSpPr>
        <p:spPr>
          <a:xfrm>
            <a:off x="6954470" y="12261682"/>
            <a:ext cx="13993026" cy="646331"/>
          </a:xfrm>
          <a:prstGeom prst="rect">
            <a:avLst/>
          </a:prstGeom>
          <a:noFill/>
        </p:spPr>
        <p:txBody>
          <a:bodyPr wrap="square">
            <a:spAutoFit/>
          </a:bodyPr>
          <a:lstStyle/>
          <a:p>
            <a:pPr algn="ctr"/>
            <a:r>
              <a:rPr lang="en-US" b="1" dirty="0">
                <a:solidFill>
                  <a:schemeClr val="accent1"/>
                </a:solidFill>
              </a:rPr>
              <a:t>Merchandising Companies</a:t>
            </a:r>
            <a:r>
              <a:rPr lang="en-US" dirty="0">
                <a:solidFill>
                  <a:schemeClr val="accent1"/>
                </a:solidFill>
              </a:rPr>
              <a:t>: Buy and Sell Goods</a:t>
            </a:r>
          </a:p>
        </p:txBody>
      </p:sp>
      <p:sp>
        <p:nvSpPr>
          <p:cNvPr id="15" name="Right Brace 14">
            <a:extLst>
              <a:ext uri="{FF2B5EF4-FFF2-40B4-BE49-F238E27FC236}">
                <a16:creationId xmlns:a16="http://schemas.microsoft.com/office/drawing/2014/main" id="{D00AFC3B-C06D-40E1-8B89-333864EF98BE}"/>
              </a:ext>
            </a:extLst>
          </p:cNvPr>
          <p:cNvSpPr/>
          <p:nvPr/>
        </p:nvSpPr>
        <p:spPr>
          <a:xfrm rot="5400000">
            <a:off x="13863769" y="7436368"/>
            <a:ext cx="340440" cy="8984272"/>
          </a:xfrm>
          <a:prstGeom prst="rightBrace">
            <a:avLst>
              <a:gd name="adj1" fmla="val 239156"/>
              <a:gd name="adj2" fmla="val 50000"/>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168654B7-9E1B-4033-AF47-1615423F2D84}"/>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4" name="Slide Number Placeholder 3">
            <a:extLst>
              <a:ext uri="{FF2B5EF4-FFF2-40B4-BE49-F238E27FC236}">
                <a16:creationId xmlns:a16="http://schemas.microsoft.com/office/drawing/2014/main" id="{789664FF-8A33-4625-BC89-96AC6D2EEF84}"/>
              </a:ext>
            </a:extLst>
          </p:cNvPr>
          <p:cNvSpPr>
            <a:spLocks noGrp="1"/>
          </p:cNvSpPr>
          <p:nvPr>
            <p:ph type="sldNum" sz="quarter" idx="12"/>
          </p:nvPr>
        </p:nvSpPr>
        <p:spPr/>
        <p:txBody>
          <a:bodyPr/>
          <a:lstStyle/>
          <a:p>
            <a:fld id="{EBE3AD81-3AD4-9C46-856E-C08CF1183C60}" type="slidenum">
              <a:rPr lang="en-US" smtClean="0"/>
              <a:pPr/>
              <a:t>3</a:t>
            </a:fld>
            <a:endParaRPr lang="en-US" dirty="0"/>
          </a:p>
        </p:txBody>
      </p:sp>
      <p:pic>
        <p:nvPicPr>
          <p:cNvPr id="5" name="Picture 2" descr="Delivery isometric icons collection Royalty Free Vector">
            <a:extLst>
              <a:ext uri="{FF2B5EF4-FFF2-40B4-BE49-F238E27FC236}">
                <a16:creationId xmlns:a16="http://schemas.microsoft.com/office/drawing/2014/main" id="{968B6CA7-72A4-4CEE-9676-F2677E9C55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71500" y="1757363"/>
            <a:ext cx="9525000" cy="10201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ometric delivery set Royalty Free Vector Image">
            <a:extLst>
              <a:ext uri="{FF2B5EF4-FFF2-40B4-BE49-F238E27FC236}">
                <a16:creationId xmlns:a16="http://schemas.microsoft.com/office/drawing/2014/main" id="{1009609A-04AD-4B97-B17B-BDDEE8277D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94306" y="-1571080"/>
            <a:ext cx="9525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istic delivery icons set isometric style Vector Image">
            <a:extLst>
              <a:ext uri="{FF2B5EF4-FFF2-40B4-BE49-F238E27FC236}">
                <a16:creationId xmlns:a16="http://schemas.microsoft.com/office/drawing/2014/main" id="{36724CE9-A143-4F96-9F66-4843037422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98782" y="1963811"/>
            <a:ext cx="9525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90A6729-F415-429F-9F8D-5F3B50873468}"/>
              </a:ext>
            </a:extLst>
          </p:cNvPr>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b="8701"/>
          <a:stretch/>
        </p:blipFill>
        <p:spPr bwMode="auto">
          <a:xfrm>
            <a:off x="9613566" y="3345936"/>
            <a:ext cx="3866924" cy="342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40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FA43-FAD1-4605-A68B-8897A9A7A1F3}"/>
              </a:ext>
            </a:extLst>
          </p:cNvPr>
          <p:cNvSpPr>
            <a:spLocks noGrp="1"/>
          </p:cNvSpPr>
          <p:nvPr>
            <p:ph type="title"/>
          </p:nvPr>
        </p:nvSpPr>
        <p:spPr/>
        <p:txBody>
          <a:bodyPr/>
          <a:lstStyle/>
          <a:p>
            <a:r>
              <a:rPr lang="en-US" dirty="0"/>
              <a:t>Comprehensive Income</a:t>
            </a:r>
          </a:p>
        </p:txBody>
      </p:sp>
      <p:sp>
        <p:nvSpPr>
          <p:cNvPr id="3" name="Content Placeholder 2">
            <a:extLst>
              <a:ext uri="{FF2B5EF4-FFF2-40B4-BE49-F238E27FC236}">
                <a16:creationId xmlns:a16="http://schemas.microsoft.com/office/drawing/2014/main" id="{E9CD36F8-C478-4E4D-A5A1-3834F46D29DB}"/>
              </a:ext>
            </a:extLst>
          </p:cNvPr>
          <p:cNvSpPr>
            <a:spLocks noGrp="1"/>
          </p:cNvSpPr>
          <p:nvPr>
            <p:ph sz="quarter" idx="13"/>
          </p:nvPr>
        </p:nvSpPr>
        <p:spPr/>
        <p:txBody>
          <a:bodyPr>
            <a:normAutofit/>
          </a:bodyPr>
          <a:lstStyle/>
          <a:p>
            <a:r>
              <a:rPr lang="en-US" dirty="0"/>
              <a:t>IFRS requires companies to adjust the recorded values of certain types of assets and liabilities to their fair values at the end of each reporting period</a:t>
            </a:r>
          </a:p>
          <a:p>
            <a:pPr lvl="1"/>
            <a:r>
              <a:rPr lang="en-US" dirty="0"/>
              <a:t>Note: </a:t>
            </a:r>
            <a:r>
              <a:rPr lang="en-US" b="1" dirty="0"/>
              <a:t>book value </a:t>
            </a:r>
            <a:r>
              <a:rPr lang="en-US" dirty="0"/>
              <a:t>is recorded based on historical costs, while </a:t>
            </a:r>
            <a:r>
              <a:rPr lang="en-US" b="1" dirty="0"/>
              <a:t>fair value </a:t>
            </a:r>
            <a:r>
              <a:rPr lang="en-US" dirty="0"/>
              <a:t>is based on updated price information</a:t>
            </a:r>
          </a:p>
          <a:p>
            <a:r>
              <a:rPr lang="en-US" dirty="0"/>
              <a:t>In some instances, the unrealized gains or losses that result from adjusting recorded amounts to fair value are included in net income. However, in other cases, these unrealized gains and losses are not included in net income</a:t>
            </a:r>
          </a:p>
          <a:p>
            <a:r>
              <a:rPr lang="en-US" dirty="0"/>
              <a:t>Instead, these excluded items are reported as part of a more inclusive earnings measure, called </a:t>
            </a:r>
            <a:r>
              <a:rPr lang="en-US" b="1" dirty="0"/>
              <a:t>comprehensive income</a:t>
            </a:r>
          </a:p>
        </p:txBody>
      </p:sp>
      <p:sp>
        <p:nvSpPr>
          <p:cNvPr id="4" name="Footer Placeholder 3">
            <a:extLst>
              <a:ext uri="{FF2B5EF4-FFF2-40B4-BE49-F238E27FC236}">
                <a16:creationId xmlns:a16="http://schemas.microsoft.com/office/drawing/2014/main" id="{1803B56F-85FB-4B34-8FCB-1D1D409E3C0E}"/>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5" name="Slide Number Placeholder 4">
            <a:extLst>
              <a:ext uri="{FF2B5EF4-FFF2-40B4-BE49-F238E27FC236}">
                <a16:creationId xmlns:a16="http://schemas.microsoft.com/office/drawing/2014/main" id="{965864A9-BC48-4CED-94A9-C09EEDFF9EA4}"/>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68839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1265-8CB1-4BAB-B3A3-A122C0BD0830}"/>
              </a:ext>
            </a:extLst>
          </p:cNvPr>
          <p:cNvSpPr>
            <a:spLocks noGrp="1"/>
          </p:cNvSpPr>
          <p:nvPr>
            <p:ph type="title"/>
          </p:nvPr>
        </p:nvSpPr>
        <p:spPr/>
        <p:txBody>
          <a:bodyPr/>
          <a:lstStyle/>
          <a:p>
            <a:r>
              <a:rPr lang="en-US" dirty="0"/>
              <a:t>Comprehensive Income (cont’d)</a:t>
            </a:r>
          </a:p>
        </p:txBody>
      </p:sp>
      <p:sp>
        <p:nvSpPr>
          <p:cNvPr id="3" name="Content Placeholder 2">
            <a:extLst>
              <a:ext uri="{FF2B5EF4-FFF2-40B4-BE49-F238E27FC236}">
                <a16:creationId xmlns:a16="http://schemas.microsoft.com/office/drawing/2014/main" id="{593A7BC2-59AD-4213-878F-6CD062FADF07}"/>
              </a:ext>
            </a:extLst>
          </p:cNvPr>
          <p:cNvSpPr>
            <a:spLocks noGrp="1"/>
          </p:cNvSpPr>
          <p:nvPr>
            <p:ph sz="quarter" idx="13"/>
          </p:nvPr>
        </p:nvSpPr>
        <p:spPr/>
        <p:txBody>
          <a:bodyPr/>
          <a:lstStyle/>
          <a:p>
            <a:r>
              <a:rPr lang="en-US" dirty="0"/>
              <a:t>Examples:</a:t>
            </a:r>
          </a:p>
          <a:p>
            <a:pPr lvl="1"/>
            <a:r>
              <a:rPr lang="en-US" dirty="0"/>
              <a:t>adjustments to pension plan assets</a:t>
            </a:r>
          </a:p>
          <a:p>
            <a:pPr lvl="1"/>
            <a:r>
              <a:rPr lang="en-US" dirty="0"/>
              <a:t>gains and losses on foreign currency translation</a:t>
            </a:r>
          </a:p>
          <a:p>
            <a:pPr lvl="1"/>
            <a:r>
              <a:rPr lang="en-US" dirty="0"/>
              <a:t>unrealized gains and losses on certain types of investments</a:t>
            </a:r>
          </a:p>
        </p:txBody>
      </p:sp>
      <p:pic>
        <p:nvPicPr>
          <p:cNvPr id="5" name="Picture 4">
            <a:extLst>
              <a:ext uri="{FF2B5EF4-FFF2-40B4-BE49-F238E27FC236}">
                <a16:creationId xmlns:a16="http://schemas.microsoft.com/office/drawing/2014/main" id="{4AFE9739-FA10-45AC-A90A-E5E03E62919D}"/>
              </a:ext>
            </a:extLst>
          </p:cNvPr>
          <p:cNvPicPr>
            <a:picLocks noChangeAspect="1"/>
          </p:cNvPicPr>
          <p:nvPr/>
        </p:nvPicPr>
        <p:blipFill>
          <a:blip r:embed="rId2"/>
          <a:stretch>
            <a:fillRect/>
          </a:stretch>
        </p:blipFill>
        <p:spPr>
          <a:xfrm>
            <a:off x="2016267" y="5943221"/>
            <a:ext cx="21275533" cy="6345874"/>
          </a:xfrm>
          <a:prstGeom prst="rect">
            <a:avLst/>
          </a:prstGeom>
        </p:spPr>
      </p:pic>
      <p:sp>
        <p:nvSpPr>
          <p:cNvPr id="6" name="Footer Placeholder 5">
            <a:extLst>
              <a:ext uri="{FF2B5EF4-FFF2-40B4-BE49-F238E27FC236}">
                <a16:creationId xmlns:a16="http://schemas.microsoft.com/office/drawing/2014/main" id="{67C92B77-D237-41DF-A242-A15E8ED81BF1}"/>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7" name="Slide Number Placeholder 6">
            <a:extLst>
              <a:ext uri="{FF2B5EF4-FFF2-40B4-BE49-F238E27FC236}">
                <a16:creationId xmlns:a16="http://schemas.microsoft.com/office/drawing/2014/main" id="{BA86E48E-04FB-4C2A-95EE-F37306BE81F4}"/>
              </a:ext>
            </a:extLst>
          </p:cNvPr>
          <p:cNvSpPr>
            <a:spLocks noGrp="1"/>
          </p:cNvSpPr>
          <p:nvPr>
            <p:ph type="sldNum" sz="quarter" idx="12"/>
          </p:nvPr>
        </p:nvSpPr>
        <p:spPr/>
        <p:txBody>
          <a:bodyPr/>
          <a:lstStyle/>
          <a:p>
            <a:fld id="{EBE3AD81-3AD4-9C46-856E-C08CF1183C60}" type="slidenum">
              <a:rPr lang="en-US" smtClean="0"/>
              <a:pPr/>
              <a:t>31</a:t>
            </a:fld>
            <a:endParaRPr lang="en-US" dirty="0"/>
          </a:p>
        </p:txBody>
      </p:sp>
    </p:spTree>
    <p:extLst>
      <p:ext uri="{BB962C8B-B14F-4D97-AF65-F5344CB8AC3E}">
        <p14:creationId xmlns:p14="http://schemas.microsoft.com/office/powerpoint/2010/main" val="868002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C36B-E8BF-41AB-9337-827E68601653}"/>
              </a:ext>
            </a:extLst>
          </p:cNvPr>
          <p:cNvSpPr>
            <a:spLocks noGrp="1"/>
          </p:cNvSpPr>
          <p:nvPr>
            <p:ph type="title"/>
          </p:nvPr>
        </p:nvSpPr>
        <p:spPr/>
        <p:txBody>
          <a:bodyPr/>
          <a:lstStyle/>
          <a:p>
            <a:r>
              <a:rPr lang="en-US" dirty="0"/>
              <a:t>Statement of Financial Position</a:t>
            </a:r>
          </a:p>
        </p:txBody>
      </p:sp>
      <p:sp>
        <p:nvSpPr>
          <p:cNvPr id="3" name="Content Placeholder 2">
            <a:extLst>
              <a:ext uri="{FF2B5EF4-FFF2-40B4-BE49-F238E27FC236}">
                <a16:creationId xmlns:a16="http://schemas.microsoft.com/office/drawing/2014/main" id="{AEBAB5D1-62A2-441E-8C04-FC75D4BF1AF7}"/>
              </a:ext>
            </a:extLst>
          </p:cNvPr>
          <p:cNvSpPr>
            <a:spLocks noGrp="1"/>
          </p:cNvSpPr>
          <p:nvPr>
            <p:ph sz="quarter" idx="13"/>
          </p:nvPr>
        </p:nvSpPr>
        <p:spPr/>
        <p:txBody>
          <a:bodyPr/>
          <a:lstStyle/>
          <a:p>
            <a:r>
              <a:rPr lang="en-US" dirty="0"/>
              <a:t>Assets section of a classified statement of financial position</a:t>
            </a:r>
          </a:p>
        </p:txBody>
      </p:sp>
      <p:pic>
        <p:nvPicPr>
          <p:cNvPr id="5" name="Picture 4">
            <a:extLst>
              <a:ext uri="{FF2B5EF4-FFF2-40B4-BE49-F238E27FC236}">
                <a16:creationId xmlns:a16="http://schemas.microsoft.com/office/drawing/2014/main" id="{25B55120-7C35-4BA0-85DC-31B7AF6B53C8}"/>
              </a:ext>
            </a:extLst>
          </p:cNvPr>
          <p:cNvPicPr>
            <a:picLocks noChangeAspect="1"/>
          </p:cNvPicPr>
          <p:nvPr/>
        </p:nvPicPr>
        <p:blipFill>
          <a:blip r:embed="rId3"/>
          <a:stretch>
            <a:fillRect/>
          </a:stretch>
        </p:blipFill>
        <p:spPr>
          <a:xfrm>
            <a:off x="6923768" y="3386225"/>
            <a:ext cx="16894175" cy="7673660"/>
          </a:xfrm>
          <a:prstGeom prst="rect">
            <a:avLst/>
          </a:prstGeom>
        </p:spPr>
      </p:pic>
      <p:sp>
        <p:nvSpPr>
          <p:cNvPr id="7" name="Speech Bubble: Rectangle with Corners Rounded 6">
            <a:extLst>
              <a:ext uri="{FF2B5EF4-FFF2-40B4-BE49-F238E27FC236}">
                <a16:creationId xmlns:a16="http://schemas.microsoft.com/office/drawing/2014/main" id="{5102833F-7C5D-4601-BA2F-4D6C9B24585D}"/>
              </a:ext>
            </a:extLst>
          </p:cNvPr>
          <p:cNvSpPr/>
          <p:nvPr/>
        </p:nvSpPr>
        <p:spPr>
          <a:xfrm>
            <a:off x="1407885" y="6814458"/>
            <a:ext cx="5390493" cy="2095708"/>
          </a:xfrm>
          <a:prstGeom prst="wedgeRoundRectCallout">
            <a:avLst>
              <a:gd name="adj1" fmla="val 65729"/>
              <a:gd name="adj2" fmla="val 35110"/>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altLang="en-US" dirty="0">
                <a:solidFill>
                  <a:sysClr val="windowText" lastClr="000000"/>
                </a:solidFill>
                <a:latin typeface="Calibri" panose="020F0502020204030204" pitchFamily="34" charset="0"/>
              </a:rPr>
              <a:t>The €40,000 is the cost of the inventory on hand, not its expected selling price</a:t>
            </a:r>
          </a:p>
        </p:txBody>
      </p:sp>
      <p:sp>
        <p:nvSpPr>
          <p:cNvPr id="8" name="Footer Placeholder 7">
            <a:extLst>
              <a:ext uri="{FF2B5EF4-FFF2-40B4-BE49-F238E27FC236}">
                <a16:creationId xmlns:a16="http://schemas.microsoft.com/office/drawing/2014/main" id="{A724232F-9437-44D2-B17B-3EB6998E5E10}"/>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9" name="Slide Number Placeholder 8">
            <a:extLst>
              <a:ext uri="{FF2B5EF4-FFF2-40B4-BE49-F238E27FC236}">
                <a16:creationId xmlns:a16="http://schemas.microsoft.com/office/drawing/2014/main" id="{B62069B5-DB83-4D79-AA78-44F34B0BC5A2}"/>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Tree>
    <p:extLst>
      <p:ext uri="{BB962C8B-B14F-4D97-AF65-F5344CB8AC3E}">
        <p14:creationId xmlns:p14="http://schemas.microsoft.com/office/powerpoint/2010/main" val="2121774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F630649D-971E-43D4-9128-5F01674FD3CF}"/>
              </a:ext>
            </a:extLst>
          </p:cNvPr>
          <p:cNvSpPr>
            <a:spLocks noGrp="1"/>
          </p:cNvSpPr>
          <p:nvPr>
            <p:ph sz="quarter" idx="13"/>
          </p:nvPr>
        </p:nvSpPr>
        <p:spPr>
          <a:xfrm>
            <a:off x="990601" y="2330379"/>
            <a:ext cx="11198224" cy="11385622"/>
          </a:xfrm>
        </p:spPr>
        <p:txBody>
          <a:bodyPr>
            <a:noAutofit/>
          </a:bodyPr>
          <a:lstStyle/>
          <a:p>
            <a:r>
              <a:rPr lang="en-US" sz="4400" dirty="0"/>
              <a:t>Inventory (</a:t>
            </a:r>
            <a:r>
              <a:rPr lang="zh-CN" altLang="en-US" sz="4400" dirty="0"/>
              <a:t>存货</a:t>
            </a:r>
            <a:r>
              <a:rPr lang="en-US" altLang="zh-CN" sz="4400" dirty="0"/>
              <a:t>)</a:t>
            </a:r>
          </a:p>
          <a:p>
            <a:r>
              <a:rPr lang="en-US" sz="4400" dirty="0"/>
              <a:t>Cost of goods sold (</a:t>
            </a:r>
            <a:r>
              <a:rPr lang="zh-CN" altLang="en-US" sz="4400" dirty="0"/>
              <a:t>销货成本</a:t>
            </a:r>
            <a:r>
              <a:rPr lang="en-US" altLang="zh-CN" sz="4400" dirty="0"/>
              <a:t>)</a:t>
            </a:r>
          </a:p>
          <a:p>
            <a:r>
              <a:rPr lang="en-US" sz="4400" dirty="0"/>
              <a:t>Manufacturing companies (</a:t>
            </a:r>
            <a:r>
              <a:rPr lang="zh-CN" altLang="en-US" sz="4400" dirty="0"/>
              <a:t>制造企业</a:t>
            </a:r>
            <a:r>
              <a:rPr lang="en-US" altLang="zh-CN" sz="4400" dirty="0"/>
              <a:t>)</a:t>
            </a:r>
          </a:p>
          <a:p>
            <a:r>
              <a:rPr lang="en-US" sz="4400" dirty="0"/>
              <a:t>Merchandising companies (</a:t>
            </a:r>
            <a:r>
              <a:rPr lang="zh-CN" altLang="en-US" sz="4400" dirty="0"/>
              <a:t>销售企业</a:t>
            </a:r>
            <a:r>
              <a:rPr lang="en-US" altLang="zh-CN" sz="4400" dirty="0"/>
              <a:t>)</a:t>
            </a:r>
          </a:p>
          <a:p>
            <a:r>
              <a:rPr lang="en-US" sz="4400" dirty="0"/>
              <a:t>Service companies (</a:t>
            </a:r>
            <a:r>
              <a:rPr lang="zh-CN" altLang="en-US" sz="4400" dirty="0"/>
              <a:t>服务企业</a:t>
            </a:r>
            <a:r>
              <a:rPr lang="en-US" altLang="zh-CN" sz="4400" dirty="0"/>
              <a:t>)</a:t>
            </a:r>
          </a:p>
          <a:p>
            <a:r>
              <a:rPr lang="en-US" sz="4400" dirty="0"/>
              <a:t>Perpetual inventory system (</a:t>
            </a:r>
            <a:r>
              <a:rPr lang="zh-CN" altLang="en-US" sz="4400" dirty="0"/>
              <a:t>永续盘存制</a:t>
            </a:r>
            <a:r>
              <a:rPr lang="en-US" altLang="zh-CN" sz="4400" dirty="0"/>
              <a:t>)</a:t>
            </a:r>
          </a:p>
          <a:p>
            <a:r>
              <a:rPr lang="en-US" sz="4400" dirty="0"/>
              <a:t>Periodic inventory system (</a:t>
            </a:r>
            <a:r>
              <a:rPr lang="zh-CN" altLang="en-US" sz="4400" dirty="0"/>
              <a:t>定期盘存制</a:t>
            </a:r>
            <a:r>
              <a:rPr lang="en-US" altLang="zh-CN" sz="4400" dirty="0"/>
              <a:t>)</a:t>
            </a:r>
          </a:p>
          <a:p>
            <a:r>
              <a:rPr lang="en-US" altLang="zh-CN" sz="4400" dirty="0"/>
              <a:t>Invoice (</a:t>
            </a:r>
            <a:r>
              <a:rPr lang="zh-CN" altLang="en-US" sz="4400" dirty="0"/>
              <a:t>单据，票据</a:t>
            </a:r>
            <a:r>
              <a:rPr lang="en-US" altLang="zh-CN" sz="4400" dirty="0"/>
              <a:t>)</a:t>
            </a:r>
          </a:p>
          <a:p>
            <a:r>
              <a:rPr lang="en-US" sz="4400" dirty="0"/>
              <a:t>Freight costs (</a:t>
            </a:r>
            <a:r>
              <a:rPr lang="zh-CN" altLang="en-US" sz="4400" dirty="0"/>
              <a:t>运费</a:t>
            </a:r>
            <a:r>
              <a:rPr lang="en-US" altLang="zh-CN" sz="4400" dirty="0"/>
              <a:t>)</a:t>
            </a:r>
          </a:p>
          <a:p>
            <a:r>
              <a:rPr lang="en-US" sz="4400" dirty="0"/>
              <a:t>Freight-out (</a:t>
            </a:r>
            <a:r>
              <a:rPr lang="zh-CN" altLang="en-US" sz="4400" dirty="0"/>
              <a:t>销货运费</a:t>
            </a:r>
            <a:r>
              <a:rPr lang="en-US" altLang="zh-CN" sz="4400" dirty="0"/>
              <a:t>)</a:t>
            </a:r>
          </a:p>
          <a:p>
            <a:r>
              <a:rPr lang="en-US" altLang="zh-CN" sz="4400" dirty="0"/>
              <a:t>FOB shipping point (</a:t>
            </a:r>
            <a:r>
              <a:rPr lang="zh-CN" altLang="en-US" sz="4400" dirty="0"/>
              <a:t>寄发地交货</a:t>
            </a:r>
            <a:r>
              <a:rPr lang="en-US" altLang="zh-CN" sz="4400" dirty="0"/>
              <a:t>)</a:t>
            </a:r>
          </a:p>
          <a:p>
            <a:r>
              <a:rPr lang="en-US" altLang="zh-CN" sz="4400" dirty="0"/>
              <a:t>FOB destination (</a:t>
            </a:r>
            <a:r>
              <a:rPr lang="zh-CN" altLang="en-US" sz="4400" dirty="0"/>
              <a:t>目的地交货</a:t>
            </a:r>
            <a:r>
              <a:rPr lang="en-US" altLang="zh-CN" sz="4400" dirty="0"/>
              <a:t>)</a:t>
            </a:r>
            <a:endParaRPr lang="zh-CN" altLang="en-US" sz="4400" dirty="0"/>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
        <p:nvSpPr>
          <p:cNvPr id="6" name="Content Placeholder 2">
            <a:extLst>
              <a:ext uri="{FF2B5EF4-FFF2-40B4-BE49-F238E27FC236}">
                <a16:creationId xmlns:a16="http://schemas.microsoft.com/office/drawing/2014/main" id="{0091C37E-CC76-415E-87E2-382DC662BF86}"/>
              </a:ext>
            </a:extLst>
          </p:cNvPr>
          <p:cNvSpPr txBox="1">
            <a:spLocks/>
          </p:cNvSpPr>
          <p:nvPr/>
        </p:nvSpPr>
        <p:spPr>
          <a:xfrm>
            <a:off x="12188824" y="2330379"/>
            <a:ext cx="11528425" cy="10371830"/>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z="4400" dirty="0"/>
              <a:t>Purchase returns (</a:t>
            </a:r>
            <a:r>
              <a:rPr lang="zh-CN" altLang="en-US" sz="4400" dirty="0"/>
              <a:t>购货退回</a:t>
            </a:r>
            <a:r>
              <a:rPr lang="en-US" altLang="zh-CN" sz="4400" dirty="0"/>
              <a:t>)</a:t>
            </a:r>
          </a:p>
          <a:p>
            <a:r>
              <a:rPr lang="en-US" sz="4400" dirty="0"/>
              <a:t>Purchase allowances (</a:t>
            </a:r>
            <a:r>
              <a:rPr lang="zh-CN" altLang="en-US" sz="4400" dirty="0"/>
              <a:t>购货折让</a:t>
            </a:r>
            <a:r>
              <a:rPr lang="en-US" altLang="zh-CN" sz="4400" dirty="0"/>
              <a:t>)</a:t>
            </a:r>
          </a:p>
          <a:p>
            <a:r>
              <a:rPr lang="en-US" sz="4400" dirty="0"/>
              <a:t>Purchase discounts (</a:t>
            </a:r>
            <a:r>
              <a:rPr lang="zh-CN" altLang="en-US" sz="4400"/>
              <a:t>购货付款折扣</a:t>
            </a:r>
            <a:r>
              <a:rPr lang="en-US" altLang="zh-CN" sz="4400" dirty="0"/>
              <a:t>) </a:t>
            </a:r>
          </a:p>
          <a:p>
            <a:r>
              <a:rPr lang="en-US" sz="4400" dirty="0"/>
              <a:t>Sales returns (</a:t>
            </a:r>
            <a:r>
              <a:rPr lang="zh-CN" altLang="en-US" sz="4400" dirty="0"/>
              <a:t>销货退回</a:t>
            </a:r>
            <a:r>
              <a:rPr lang="en-US" altLang="zh-CN" sz="4400" dirty="0"/>
              <a:t>)</a:t>
            </a:r>
          </a:p>
          <a:p>
            <a:r>
              <a:rPr lang="en-US" sz="4400" dirty="0"/>
              <a:t>Sales allowances (</a:t>
            </a:r>
            <a:r>
              <a:rPr lang="zh-CN" altLang="en-US" sz="4400" dirty="0"/>
              <a:t>销货折让</a:t>
            </a:r>
            <a:r>
              <a:rPr lang="en-US" altLang="zh-CN" sz="4400" dirty="0"/>
              <a:t>)</a:t>
            </a:r>
          </a:p>
          <a:p>
            <a:r>
              <a:rPr lang="en-US" sz="4400" dirty="0"/>
              <a:t>Sales discounts (</a:t>
            </a:r>
            <a:r>
              <a:rPr lang="zh-CN" altLang="en-US" sz="4400" dirty="0"/>
              <a:t>销售付款折扣</a:t>
            </a:r>
            <a:r>
              <a:rPr lang="en-US" altLang="zh-CN" sz="4400" dirty="0"/>
              <a:t>)</a:t>
            </a:r>
          </a:p>
          <a:p>
            <a:r>
              <a:rPr lang="en-US" sz="4400" dirty="0"/>
              <a:t>Contra revenue (</a:t>
            </a:r>
            <a:r>
              <a:rPr lang="zh-CN" altLang="en-US" sz="4400" dirty="0"/>
              <a:t>收入抵销帐户</a:t>
            </a:r>
            <a:r>
              <a:rPr lang="en-US" altLang="zh-CN" sz="4400" dirty="0"/>
              <a:t>)</a:t>
            </a:r>
          </a:p>
          <a:p>
            <a:r>
              <a:rPr lang="en-US" sz="4400" dirty="0"/>
              <a:t>Net revenues (</a:t>
            </a:r>
            <a:r>
              <a:rPr lang="zh-CN" altLang="en-US" sz="4400" dirty="0"/>
              <a:t>净收入</a:t>
            </a:r>
            <a:r>
              <a:rPr lang="en-US" altLang="zh-CN" sz="4400" dirty="0"/>
              <a:t>)</a:t>
            </a:r>
          </a:p>
          <a:p>
            <a:r>
              <a:rPr lang="en-US" sz="4400" dirty="0"/>
              <a:t>Gross profit (</a:t>
            </a:r>
            <a:r>
              <a:rPr lang="zh-CN" altLang="en-US" sz="4400" dirty="0"/>
              <a:t>毛利润</a:t>
            </a:r>
            <a:r>
              <a:rPr lang="en-US" altLang="zh-CN" sz="4400" dirty="0"/>
              <a:t>)</a:t>
            </a:r>
          </a:p>
          <a:p>
            <a:r>
              <a:rPr lang="en-US" sz="4400" dirty="0"/>
              <a:t>Gross profit rate / margin (</a:t>
            </a:r>
            <a:r>
              <a:rPr lang="zh-CN" altLang="en-US" sz="4400" dirty="0"/>
              <a:t>毛利率</a:t>
            </a:r>
            <a:r>
              <a:rPr lang="en-US" altLang="zh-CN" sz="4400" dirty="0"/>
              <a:t>)</a:t>
            </a:r>
          </a:p>
          <a:p>
            <a:r>
              <a:rPr lang="en-US" sz="4400" dirty="0"/>
              <a:t>Operating income (</a:t>
            </a:r>
            <a:r>
              <a:rPr lang="zh-CN" altLang="en-US" sz="4400" dirty="0"/>
              <a:t>营业利润</a:t>
            </a:r>
            <a:r>
              <a:rPr lang="en-US" altLang="zh-CN" sz="4400" dirty="0"/>
              <a:t>)</a:t>
            </a:r>
          </a:p>
          <a:p>
            <a:r>
              <a:rPr lang="en-US" sz="4400" dirty="0"/>
              <a:t>Income before income taxes (</a:t>
            </a:r>
            <a:r>
              <a:rPr lang="zh-CN" altLang="en-US" sz="4400" dirty="0"/>
              <a:t>税前利润</a:t>
            </a:r>
            <a:r>
              <a:rPr lang="en-US" altLang="zh-CN" sz="4400" dirty="0"/>
              <a:t>)</a:t>
            </a:r>
          </a:p>
          <a:p>
            <a:endParaRPr lang="en-US" altLang="zh-CN" sz="4400" dirty="0"/>
          </a:p>
        </p:txBody>
      </p:sp>
    </p:spTree>
    <p:extLst>
      <p:ext uri="{BB962C8B-B14F-4D97-AF65-F5344CB8AC3E}">
        <p14:creationId xmlns:p14="http://schemas.microsoft.com/office/powerpoint/2010/main" val="3933903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Purchases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18676257" cy="10033073"/>
          </a:xfrm>
        </p:spPr>
        <p:txBody>
          <a:bodyPr/>
          <a:lstStyle/>
          <a:p>
            <a:r>
              <a:rPr lang="en-US" dirty="0"/>
              <a:t>Transaction 2: pay for transporting the goods</a:t>
            </a:r>
          </a:p>
        </p:txBody>
      </p:sp>
      <p:pic>
        <p:nvPicPr>
          <p:cNvPr id="5" name="Picture 2" descr="Imágenes de Negocio Local | Vectores, fotos de stock y PSD gratuitos">
            <a:extLst>
              <a:ext uri="{FF2B5EF4-FFF2-40B4-BE49-F238E27FC236}">
                <a16:creationId xmlns:a16="http://schemas.microsoft.com/office/drawing/2014/main" id="{F5C3472D-DE44-4354-81B6-151B8CF1616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561472" y="2701668"/>
            <a:ext cx="3730328" cy="37303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emium Vector | Businessman checking packages.">
            <a:extLst>
              <a:ext uri="{FF2B5EF4-FFF2-40B4-BE49-F238E27FC236}">
                <a16:creationId xmlns:a16="http://schemas.microsoft.com/office/drawing/2014/main" id="{39A534E6-C5DB-49BB-B17B-448AA9DC9D7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84151" y="3522306"/>
            <a:ext cx="3730328" cy="263387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46856E93-F7D6-4414-ABA1-633FA7F5C0D6}"/>
              </a:ext>
            </a:extLst>
          </p:cNvPr>
          <p:cNvSpPr/>
          <p:nvPr/>
        </p:nvSpPr>
        <p:spPr>
          <a:xfrm>
            <a:off x="4281714" y="4167296"/>
            <a:ext cx="14820812" cy="134389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transporting the goods</a:t>
            </a:r>
            <a:endParaRPr lang="en-US" sz="2400" b="1" dirty="0"/>
          </a:p>
        </p:txBody>
      </p:sp>
      <p:pic>
        <p:nvPicPr>
          <p:cNvPr id="6" name="Picture 5">
            <a:extLst>
              <a:ext uri="{FF2B5EF4-FFF2-40B4-BE49-F238E27FC236}">
                <a16:creationId xmlns:a16="http://schemas.microsoft.com/office/drawing/2014/main" id="{1BB68B9F-AEE9-4326-A70C-FB7729E21445}"/>
              </a:ext>
            </a:extLst>
          </p:cNvPr>
          <p:cNvPicPr>
            <a:picLocks noChangeAspect="1"/>
          </p:cNvPicPr>
          <p:nvPr/>
        </p:nvPicPr>
        <p:blipFill rotWithShape="1">
          <a:blip r:embed="rId5"/>
          <a:srcRect l="2988" t="22577" r="2148" b="8105"/>
          <a:stretch/>
        </p:blipFill>
        <p:spPr>
          <a:xfrm>
            <a:off x="4281714" y="7086715"/>
            <a:ext cx="14528800" cy="3077028"/>
          </a:xfrm>
          <a:prstGeom prst="rect">
            <a:avLst/>
          </a:prstGeom>
        </p:spPr>
      </p:pic>
      <p:sp>
        <p:nvSpPr>
          <p:cNvPr id="15" name="TextBox 14">
            <a:extLst>
              <a:ext uri="{FF2B5EF4-FFF2-40B4-BE49-F238E27FC236}">
                <a16:creationId xmlns:a16="http://schemas.microsoft.com/office/drawing/2014/main" id="{E9DD15F8-5948-49A7-9B9B-9E37A0BA5CCC}"/>
              </a:ext>
            </a:extLst>
          </p:cNvPr>
          <p:cNvSpPr txBox="1"/>
          <p:nvPr/>
        </p:nvSpPr>
        <p:spPr>
          <a:xfrm>
            <a:off x="9876299" y="5535940"/>
            <a:ext cx="3339630" cy="646331"/>
          </a:xfrm>
          <a:prstGeom prst="rect">
            <a:avLst/>
          </a:prstGeom>
          <a:solidFill>
            <a:schemeClr val="accent3"/>
          </a:solidFill>
        </p:spPr>
        <p:txBody>
          <a:bodyPr wrap="square">
            <a:spAutoFit/>
          </a:bodyPr>
          <a:lstStyle/>
          <a:p>
            <a:pPr algn="ctr"/>
            <a:r>
              <a:rPr lang="en-US" dirty="0">
                <a:solidFill>
                  <a:schemeClr val="tx2"/>
                </a:solidFill>
              </a:rPr>
              <a:t>Shipping terms</a:t>
            </a:r>
          </a:p>
        </p:txBody>
      </p:sp>
      <p:sp>
        <p:nvSpPr>
          <p:cNvPr id="4" name="Footer Placeholder 3">
            <a:extLst>
              <a:ext uri="{FF2B5EF4-FFF2-40B4-BE49-F238E27FC236}">
                <a16:creationId xmlns:a16="http://schemas.microsoft.com/office/drawing/2014/main" id="{785639B0-0975-41A2-B462-AC32AAFF163B}"/>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8" name="Slide Number Placeholder 7">
            <a:extLst>
              <a:ext uri="{FF2B5EF4-FFF2-40B4-BE49-F238E27FC236}">
                <a16:creationId xmlns:a16="http://schemas.microsoft.com/office/drawing/2014/main" id="{834D2EF7-11B7-4F76-B3F4-7BAC2804F28F}"/>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Tree>
    <p:extLst>
      <p:ext uri="{BB962C8B-B14F-4D97-AF65-F5344CB8AC3E}">
        <p14:creationId xmlns:p14="http://schemas.microsoft.com/office/powerpoint/2010/main" val="56136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8167-ED84-4FDC-8769-D104F0AC557B}"/>
              </a:ext>
            </a:extLst>
          </p:cNvPr>
          <p:cNvSpPr>
            <a:spLocks noGrp="1"/>
          </p:cNvSpPr>
          <p:nvPr>
            <p:ph type="title"/>
          </p:nvPr>
        </p:nvSpPr>
        <p:spPr/>
        <p:txBody>
          <a:bodyPr/>
          <a:lstStyle/>
          <a:p>
            <a:r>
              <a:rPr lang="en-US" altLang="en-US" dirty="0"/>
              <a:t>Flow of Costs</a:t>
            </a:r>
            <a:endParaRPr lang="en-US" dirty="0"/>
          </a:p>
        </p:txBody>
      </p:sp>
      <p:sp>
        <p:nvSpPr>
          <p:cNvPr id="3" name="Content Placeholder 2">
            <a:extLst>
              <a:ext uri="{FF2B5EF4-FFF2-40B4-BE49-F238E27FC236}">
                <a16:creationId xmlns:a16="http://schemas.microsoft.com/office/drawing/2014/main" id="{A2C810F2-4F2A-4455-88E8-6FC7BE2CEFFB}"/>
              </a:ext>
            </a:extLst>
          </p:cNvPr>
          <p:cNvSpPr>
            <a:spLocks noGrp="1"/>
          </p:cNvSpPr>
          <p:nvPr>
            <p:ph sz="quarter" idx="13"/>
          </p:nvPr>
        </p:nvSpPr>
        <p:spPr/>
        <p:txBody>
          <a:bodyPr/>
          <a:lstStyle/>
          <a:p>
            <a:endParaRPr lang="en-US" altLang="en-US" sz="6000" dirty="0">
              <a:latin typeface="Calibri" panose="020F0502020204030204" pitchFamily="34" charset="0"/>
            </a:endParaRPr>
          </a:p>
          <a:p>
            <a:endParaRPr lang="en-US" altLang="en-US" dirty="0">
              <a:latin typeface="Calibri" panose="020F0502020204030204" pitchFamily="34" charset="0"/>
            </a:endParaRPr>
          </a:p>
          <a:p>
            <a:endParaRPr lang="en-US" altLang="en-US" sz="6000" dirty="0">
              <a:latin typeface="Calibri" panose="020F0502020204030204" pitchFamily="34" charset="0"/>
            </a:endParaRPr>
          </a:p>
          <a:p>
            <a:endParaRPr lang="en-US" altLang="en-US" dirty="0">
              <a:latin typeface="Calibri" panose="020F0502020204030204" pitchFamily="34" charset="0"/>
            </a:endParaRPr>
          </a:p>
          <a:p>
            <a:endParaRPr lang="en-US" altLang="en-US" sz="6000" dirty="0">
              <a:latin typeface="Calibri" panose="020F0502020204030204" pitchFamily="34" charset="0"/>
            </a:endParaRPr>
          </a:p>
          <a:p>
            <a:endParaRPr lang="en-US" altLang="en-US" dirty="0">
              <a:latin typeface="Calibri" panose="020F0502020204030204" pitchFamily="34" charset="0"/>
            </a:endParaRPr>
          </a:p>
          <a:p>
            <a:endParaRPr lang="en-US" altLang="en-US" sz="6000" dirty="0">
              <a:latin typeface="Calibri" panose="020F0502020204030204" pitchFamily="34" charset="0"/>
            </a:endParaRPr>
          </a:p>
          <a:p>
            <a:r>
              <a:rPr lang="en-US" altLang="en-US" sz="6000" dirty="0">
                <a:latin typeface="Calibri" panose="020F0502020204030204" pitchFamily="34" charset="0"/>
              </a:rPr>
              <a:t>Companies use either a </a:t>
            </a:r>
            <a:r>
              <a:rPr lang="en-US" altLang="en-US" sz="6000" b="1" dirty="0">
                <a:latin typeface="Calibri" panose="020F0502020204030204" pitchFamily="34" charset="0"/>
              </a:rPr>
              <a:t>perpetual inventory system </a:t>
            </a:r>
            <a:r>
              <a:rPr lang="en-US" altLang="en-US" sz="6000" dirty="0">
                <a:latin typeface="Calibri" panose="020F0502020204030204" pitchFamily="34" charset="0"/>
              </a:rPr>
              <a:t>or a </a:t>
            </a:r>
            <a:r>
              <a:rPr lang="en-US" altLang="en-US" sz="6000" b="1" dirty="0">
                <a:latin typeface="Calibri" panose="020F0502020204030204" pitchFamily="34" charset="0"/>
              </a:rPr>
              <a:t>periodic inventory system</a:t>
            </a:r>
            <a:r>
              <a:rPr lang="en-US" altLang="en-US" sz="6000" dirty="0">
                <a:latin typeface="Calibri" panose="020F0502020204030204" pitchFamily="34" charset="0"/>
              </a:rPr>
              <a:t> to account for inventory</a:t>
            </a:r>
            <a:endParaRPr lang="en-US" sz="6000" dirty="0">
              <a:latin typeface="Calibri" panose="020F0502020204030204" pitchFamily="34" charset="0"/>
            </a:endParaRPr>
          </a:p>
          <a:p>
            <a:endParaRPr lang="en-US" dirty="0"/>
          </a:p>
        </p:txBody>
      </p:sp>
      <p:pic>
        <p:nvPicPr>
          <p:cNvPr id="5122" name="Picture 2" descr="Parcel boxes vector illustration, warehouse parts, cardboard cargo shipment  boxes, package paper box flat cartoon isometric isolated: Royalty-free  vector graphics">
            <a:extLst>
              <a:ext uri="{FF2B5EF4-FFF2-40B4-BE49-F238E27FC236}">
                <a16:creationId xmlns:a16="http://schemas.microsoft.com/office/drawing/2014/main" id="{C016CE52-81DC-48F0-B734-E5C7AF3CF0C6}"/>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1291" t="20254" r="7936" b="13714"/>
          <a:stretch/>
        </p:blipFill>
        <p:spPr bwMode="auto">
          <a:xfrm>
            <a:off x="25069891" y="1169236"/>
            <a:ext cx="2489016" cy="23222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gente de Compras en China | Agente de Compras en China | Agencia de  Compras en China">
            <a:extLst>
              <a:ext uri="{FF2B5EF4-FFF2-40B4-BE49-F238E27FC236}">
                <a16:creationId xmlns:a16="http://schemas.microsoft.com/office/drawing/2014/main" id="{A56523CE-7088-449F-BC69-C35794C895E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818882" y="8316686"/>
            <a:ext cx="4086678" cy="26541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ipart box relocation, Picture #422881 clipart box relocation">
            <a:extLst>
              <a:ext uri="{FF2B5EF4-FFF2-40B4-BE49-F238E27FC236}">
                <a16:creationId xmlns:a16="http://schemas.microsoft.com/office/drawing/2014/main" id="{24A84E1D-AD03-45EC-97A8-A6F19A8FA9F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569283" y="4687280"/>
            <a:ext cx="3600904" cy="300075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80+ Free Storage Box &amp; Box Vectors - Pixabay">
            <a:extLst>
              <a:ext uri="{FF2B5EF4-FFF2-40B4-BE49-F238E27FC236}">
                <a16:creationId xmlns:a16="http://schemas.microsoft.com/office/drawing/2014/main" id="{F2C23C50-F472-4BD0-A6C9-73FA2F2687C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37143" y="2526467"/>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80+ Free Storage Box &amp; Box Vectors - Pixabay">
            <a:extLst>
              <a:ext uri="{FF2B5EF4-FFF2-40B4-BE49-F238E27FC236}">
                <a16:creationId xmlns:a16="http://schemas.microsoft.com/office/drawing/2014/main" id="{30E4534F-931A-483F-90A2-DA4AC58B3AD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437143" y="4026844"/>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80+ Free Storage Box &amp; Box Vectors - Pixabay">
            <a:extLst>
              <a:ext uri="{FF2B5EF4-FFF2-40B4-BE49-F238E27FC236}">
                <a16:creationId xmlns:a16="http://schemas.microsoft.com/office/drawing/2014/main" id="{2F9FE1E6-1175-444C-AE6B-B626384122C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20611" y="2526467"/>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80+ Free Storage Box &amp; Box Vectors - Pixabay">
            <a:extLst>
              <a:ext uri="{FF2B5EF4-FFF2-40B4-BE49-F238E27FC236}">
                <a16:creationId xmlns:a16="http://schemas.microsoft.com/office/drawing/2014/main" id="{CEFC2DFB-C903-4314-A9D8-ED632A6B0F2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420611" y="4026844"/>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80+ Free Storage Box &amp; Box Vectors - Pixabay">
            <a:extLst>
              <a:ext uri="{FF2B5EF4-FFF2-40B4-BE49-F238E27FC236}">
                <a16:creationId xmlns:a16="http://schemas.microsoft.com/office/drawing/2014/main" id="{EEAD176B-0691-40D7-97F2-C3F4B404EAA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698094" y="2526467"/>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80+ Free Storage Box &amp; Box Vectors - Pixabay">
            <a:extLst>
              <a:ext uri="{FF2B5EF4-FFF2-40B4-BE49-F238E27FC236}">
                <a16:creationId xmlns:a16="http://schemas.microsoft.com/office/drawing/2014/main" id="{ED1194BF-992A-4A58-B00B-3476795EF66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698094" y="4026844"/>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80+ Free Storage Box &amp; Box Vectors - Pixabay">
            <a:extLst>
              <a:ext uri="{FF2B5EF4-FFF2-40B4-BE49-F238E27FC236}">
                <a16:creationId xmlns:a16="http://schemas.microsoft.com/office/drawing/2014/main" id="{C2854D06-122E-4ED0-BBFD-D218E9932E0A}"/>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75577" y="2526467"/>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80+ Free Storage Box &amp; Box Vectors - Pixabay">
            <a:extLst>
              <a:ext uri="{FF2B5EF4-FFF2-40B4-BE49-F238E27FC236}">
                <a16:creationId xmlns:a16="http://schemas.microsoft.com/office/drawing/2014/main" id="{819E87F6-C8EB-4B53-B3F5-D397F2812C81}"/>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75577" y="4026844"/>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80+ Free Storage Box &amp; Box Vectors - Pixabay">
            <a:extLst>
              <a:ext uri="{FF2B5EF4-FFF2-40B4-BE49-F238E27FC236}">
                <a16:creationId xmlns:a16="http://schemas.microsoft.com/office/drawing/2014/main" id="{0F1C2924-CE9E-4EA4-AB57-66E9A437968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53060" y="2526467"/>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80+ Free Storage Box &amp; Box Vectors - Pixabay">
            <a:extLst>
              <a:ext uri="{FF2B5EF4-FFF2-40B4-BE49-F238E27FC236}">
                <a16:creationId xmlns:a16="http://schemas.microsoft.com/office/drawing/2014/main" id="{6029A787-3B1A-4D48-87BE-48F9B3A3472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53060" y="4026844"/>
            <a:ext cx="1169360" cy="13208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ágenes de Negocio Local | Vectores, fotos de stock y PSD gratuitos">
            <a:extLst>
              <a:ext uri="{FF2B5EF4-FFF2-40B4-BE49-F238E27FC236}">
                <a16:creationId xmlns:a16="http://schemas.microsoft.com/office/drawing/2014/main" id="{E1E2D0AE-9E14-41BF-98E4-F2DDB08852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90588" y="-1589696"/>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Free Vector | Big family icons set">
            <a:extLst>
              <a:ext uri="{FF2B5EF4-FFF2-40B4-BE49-F238E27FC236}">
                <a16:creationId xmlns:a16="http://schemas.microsoft.com/office/drawing/2014/main" id="{14A72891-7E31-4F41-AA00-0BF7D394FD98}"/>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6862221" y="3441247"/>
            <a:ext cx="5619384" cy="42100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C89BC98-E6FA-4394-B4AA-5CEBD2CED604}"/>
              </a:ext>
            </a:extLst>
          </p:cNvPr>
          <p:cNvSpPr/>
          <p:nvPr/>
        </p:nvSpPr>
        <p:spPr>
          <a:xfrm>
            <a:off x="29050703" y="11289395"/>
            <a:ext cx="2951843" cy="214811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accent1"/>
                </a:solidFill>
              </a:rPr>
              <a:t>Purchases</a:t>
            </a:r>
            <a:endParaRPr lang="en-US" sz="4000" b="1" dirty="0"/>
          </a:p>
        </p:txBody>
      </p:sp>
      <p:sp>
        <p:nvSpPr>
          <p:cNvPr id="8" name="Arrow: Right 7">
            <a:extLst>
              <a:ext uri="{FF2B5EF4-FFF2-40B4-BE49-F238E27FC236}">
                <a16:creationId xmlns:a16="http://schemas.microsoft.com/office/drawing/2014/main" id="{03A83E2A-7F22-46ED-83A9-C810C6587284}"/>
              </a:ext>
            </a:extLst>
          </p:cNvPr>
          <p:cNvSpPr/>
          <p:nvPr/>
        </p:nvSpPr>
        <p:spPr>
          <a:xfrm>
            <a:off x="24838477" y="12025085"/>
            <a:ext cx="2951843" cy="2148114"/>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Sales</a:t>
            </a:r>
          </a:p>
        </p:txBody>
      </p:sp>
      <p:sp>
        <p:nvSpPr>
          <p:cNvPr id="5" name="Footer Placeholder 4">
            <a:extLst>
              <a:ext uri="{FF2B5EF4-FFF2-40B4-BE49-F238E27FC236}">
                <a16:creationId xmlns:a16="http://schemas.microsoft.com/office/drawing/2014/main" id="{DD1CE78C-5253-48CF-8101-52021BD24BE3}"/>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18" name="Slide Number Placeholder 17">
            <a:extLst>
              <a:ext uri="{FF2B5EF4-FFF2-40B4-BE49-F238E27FC236}">
                <a16:creationId xmlns:a16="http://schemas.microsoft.com/office/drawing/2014/main" id="{0D72E831-0D13-4E76-B707-5D0FDC590055}"/>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Tree>
    <p:extLst>
      <p:ext uri="{BB962C8B-B14F-4D97-AF65-F5344CB8AC3E}">
        <p14:creationId xmlns:p14="http://schemas.microsoft.com/office/powerpoint/2010/main" val="108870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791EED-4040-4CB8-B83D-183FF62F2185}"/>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4" name="Slide Number Placeholder 3">
            <a:extLst>
              <a:ext uri="{FF2B5EF4-FFF2-40B4-BE49-F238E27FC236}">
                <a16:creationId xmlns:a16="http://schemas.microsoft.com/office/drawing/2014/main" id="{9F62AE09-D3CD-44A0-89C8-EC930705D8F8}"/>
              </a:ext>
            </a:extLst>
          </p:cNvPr>
          <p:cNvSpPr>
            <a:spLocks noGrp="1"/>
          </p:cNvSpPr>
          <p:nvPr>
            <p:ph type="sldNum" sz="quarter" idx="12"/>
          </p:nvPr>
        </p:nvSpPr>
        <p:spPr/>
        <p:txBody>
          <a:bodyPr/>
          <a:lstStyle/>
          <a:p>
            <a:fld id="{EBE3AD81-3AD4-9C46-856E-C08CF1183C60}" type="slidenum">
              <a:rPr lang="en-US" smtClean="0"/>
              <a:pPr/>
              <a:t>4</a:t>
            </a:fld>
            <a:endParaRPr lang="en-US" dirty="0"/>
          </a:p>
        </p:txBody>
      </p:sp>
      <p:sp>
        <p:nvSpPr>
          <p:cNvPr id="2" name="Title 1">
            <a:extLst>
              <a:ext uri="{FF2B5EF4-FFF2-40B4-BE49-F238E27FC236}">
                <a16:creationId xmlns:a16="http://schemas.microsoft.com/office/drawing/2014/main" id="{09DB7622-BFA6-4E51-93C8-8F4C87949927}"/>
              </a:ext>
            </a:extLst>
          </p:cNvPr>
          <p:cNvSpPr>
            <a:spLocks noGrp="1"/>
          </p:cNvSpPr>
          <p:nvPr>
            <p:ph type="title"/>
          </p:nvPr>
        </p:nvSpPr>
        <p:spPr/>
        <p:txBody>
          <a:bodyPr>
            <a:normAutofit/>
          </a:bodyPr>
          <a:lstStyle/>
          <a:p>
            <a:r>
              <a:rPr lang="en-US" dirty="0"/>
              <a:t>Service Company vs. Merchandising Company</a:t>
            </a:r>
          </a:p>
        </p:txBody>
      </p:sp>
      <p:pic>
        <p:nvPicPr>
          <p:cNvPr id="7" name="Picture 6">
            <a:extLst>
              <a:ext uri="{FF2B5EF4-FFF2-40B4-BE49-F238E27FC236}">
                <a16:creationId xmlns:a16="http://schemas.microsoft.com/office/drawing/2014/main" id="{E35F472F-41CE-4396-B4DE-042EDF9FE380}"/>
              </a:ext>
            </a:extLst>
          </p:cNvPr>
          <p:cNvPicPr>
            <a:picLocks noChangeAspect="1"/>
          </p:cNvPicPr>
          <p:nvPr/>
        </p:nvPicPr>
        <p:blipFill rotWithShape="1">
          <a:blip r:embed="rId3"/>
          <a:srcRect t="12972"/>
          <a:stretch/>
        </p:blipFill>
        <p:spPr>
          <a:xfrm>
            <a:off x="7888454" y="2147252"/>
            <a:ext cx="14813232" cy="4780188"/>
          </a:xfrm>
          <a:prstGeom prst="rect">
            <a:avLst/>
          </a:prstGeom>
        </p:spPr>
      </p:pic>
      <p:pic>
        <p:nvPicPr>
          <p:cNvPr id="9" name="Picture 8">
            <a:extLst>
              <a:ext uri="{FF2B5EF4-FFF2-40B4-BE49-F238E27FC236}">
                <a16:creationId xmlns:a16="http://schemas.microsoft.com/office/drawing/2014/main" id="{86BE0C47-CB9F-4B6A-8B91-AC15D7BB2338}"/>
              </a:ext>
            </a:extLst>
          </p:cNvPr>
          <p:cNvPicPr>
            <a:picLocks noChangeAspect="1"/>
          </p:cNvPicPr>
          <p:nvPr/>
        </p:nvPicPr>
        <p:blipFill>
          <a:blip r:embed="rId4"/>
          <a:stretch>
            <a:fillRect/>
          </a:stretch>
        </p:blipFill>
        <p:spPr>
          <a:xfrm>
            <a:off x="8282992" y="7746951"/>
            <a:ext cx="14418694" cy="4855860"/>
          </a:xfrm>
          <a:prstGeom prst="rect">
            <a:avLst/>
          </a:prstGeom>
        </p:spPr>
      </p:pic>
      <p:sp>
        <p:nvSpPr>
          <p:cNvPr id="10" name="Rectangle: Rounded Corners 9">
            <a:extLst>
              <a:ext uri="{FF2B5EF4-FFF2-40B4-BE49-F238E27FC236}">
                <a16:creationId xmlns:a16="http://schemas.microsoft.com/office/drawing/2014/main" id="{5BFB0909-96C0-4A36-BC89-6368E101B18C}"/>
              </a:ext>
            </a:extLst>
          </p:cNvPr>
          <p:cNvSpPr/>
          <p:nvPr/>
        </p:nvSpPr>
        <p:spPr>
          <a:xfrm>
            <a:off x="1853895" y="2731358"/>
            <a:ext cx="5427176" cy="230777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1" name="Rectangle: Rounded Corners 10">
            <a:extLst>
              <a:ext uri="{FF2B5EF4-FFF2-40B4-BE49-F238E27FC236}">
                <a16:creationId xmlns:a16="http://schemas.microsoft.com/office/drawing/2014/main" id="{94C5C2DA-B27A-4845-B9FB-7E9D9E1E7728}"/>
              </a:ext>
            </a:extLst>
          </p:cNvPr>
          <p:cNvSpPr/>
          <p:nvPr/>
        </p:nvSpPr>
        <p:spPr>
          <a:xfrm>
            <a:off x="1624263" y="2495796"/>
            <a:ext cx="5427176" cy="230777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Operating cycle for a </a:t>
            </a:r>
            <a:r>
              <a:rPr lang="en-US" altLang="zh-CN" b="1" dirty="0">
                <a:solidFill>
                  <a:schemeClr val="tx2"/>
                </a:solidFill>
              </a:rPr>
              <a:t>service company</a:t>
            </a:r>
          </a:p>
        </p:txBody>
      </p:sp>
      <p:sp>
        <p:nvSpPr>
          <p:cNvPr id="51" name="Rectangle: Rounded Corners 50">
            <a:extLst>
              <a:ext uri="{FF2B5EF4-FFF2-40B4-BE49-F238E27FC236}">
                <a16:creationId xmlns:a16="http://schemas.microsoft.com/office/drawing/2014/main" id="{7FA19331-2535-420E-923A-F910AEC66BE4}"/>
              </a:ext>
            </a:extLst>
          </p:cNvPr>
          <p:cNvSpPr/>
          <p:nvPr/>
        </p:nvSpPr>
        <p:spPr>
          <a:xfrm>
            <a:off x="1853895" y="7987269"/>
            <a:ext cx="5427176" cy="230777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52" name="Rectangle: Rounded Corners 51">
            <a:extLst>
              <a:ext uri="{FF2B5EF4-FFF2-40B4-BE49-F238E27FC236}">
                <a16:creationId xmlns:a16="http://schemas.microsoft.com/office/drawing/2014/main" id="{1450E55E-A9F0-411F-AB10-04DAC741441C}"/>
              </a:ext>
            </a:extLst>
          </p:cNvPr>
          <p:cNvSpPr/>
          <p:nvPr/>
        </p:nvSpPr>
        <p:spPr>
          <a:xfrm>
            <a:off x="1624263" y="7751707"/>
            <a:ext cx="5427176" cy="230777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Operating cycle for a </a:t>
            </a:r>
            <a:r>
              <a:rPr lang="en-US" altLang="zh-CN" b="1" dirty="0">
                <a:solidFill>
                  <a:schemeClr val="tx2"/>
                </a:solidFill>
              </a:rPr>
              <a:t>merchandising company</a:t>
            </a:r>
          </a:p>
        </p:txBody>
      </p:sp>
      <p:pic>
        <p:nvPicPr>
          <p:cNvPr id="5" name="Picture 25" descr="Carrefour logo">
            <a:extLst>
              <a:ext uri="{FF2B5EF4-FFF2-40B4-BE49-F238E27FC236}">
                <a16:creationId xmlns:a16="http://schemas.microsoft.com/office/drawing/2014/main" id="{441F1038-31BA-4409-B6DF-91569BDFBAE1}"/>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24309" y="10817429"/>
            <a:ext cx="1198334" cy="10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Graphic 12">
            <a:extLst>
              <a:ext uri="{FF2B5EF4-FFF2-40B4-BE49-F238E27FC236}">
                <a16:creationId xmlns:a16="http://schemas.microsoft.com/office/drawing/2014/main" id="{61EC2ECB-9071-4F31-8FC3-47BED573AE12}"/>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7990" y="11052991"/>
            <a:ext cx="2679722" cy="636702"/>
          </a:xfrm>
          <a:prstGeom prst="rect">
            <a:avLst/>
          </a:prstGeom>
        </p:spPr>
      </p:pic>
      <p:pic>
        <p:nvPicPr>
          <p:cNvPr id="2054" name="Picture 6" descr="Creating a logo using Gestalt Principles – herrline">
            <a:extLst>
              <a:ext uri="{FF2B5EF4-FFF2-40B4-BE49-F238E27FC236}">
                <a16:creationId xmlns:a16="http://schemas.microsoft.com/office/drawing/2014/main" id="{0DA24EB4-8607-4612-B1E4-2B7D4762E5AF}"/>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r="56726"/>
          <a:stretch/>
        </p:blipFill>
        <p:spPr bwMode="auto">
          <a:xfrm>
            <a:off x="5761556" y="10633531"/>
            <a:ext cx="1230628" cy="132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5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9F39-682A-43F1-83CB-6D43A818DB36}"/>
              </a:ext>
            </a:extLst>
          </p:cNvPr>
          <p:cNvSpPr>
            <a:spLocks noGrp="1"/>
          </p:cNvSpPr>
          <p:nvPr>
            <p:ph type="title"/>
          </p:nvPr>
        </p:nvSpPr>
        <p:spPr/>
        <p:txBody>
          <a:bodyPr>
            <a:normAutofit/>
          </a:bodyPr>
          <a:lstStyle/>
          <a:p>
            <a:r>
              <a:rPr lang="en-US" dirty="0"/>
              <a:t>Recording transactions for a merchandising company </a:t>
            </a:r>
          </a:p>
        </p:txBody>
      </p:sp>
      <p:pic>
        <p:nvPicPr>
          <p:cNvPr id="2050" name="Picture 2" descr="Imágenes de Negocio Local | Vectores, fotos de stock y PSD gratuitos">
            <a:extLst>
              <a:ext uri="{FF2B5EF4-FFF2-40B4-BE49-F238E27FC236}">
                <a16:creationId xmlns:a16="http://schemas.microsoft.com/office/drawing/2014/main" id="{792CC6BF-F5F4-428F-B0D7-A06F7108D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0" y="3441247"/>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mium Vector | Businessman checking packages.">
            <a:extLst>
              <a:ext uri="{FF2B5EF4-FFF2-40B4-BE49-F238E27FC236}">
                <a16:creationId xmlns:a16="http://schemas.microsoft.com/office/drawing/2014/main" id="{82F37F2C-C73C-4BED-AE1A-D0FD92632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752975"/>
            <a:ext cx="59626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2" descr="Free Vector | Big family icons set">
            <a:extLst>
              <a:ext uri="{FF2B5EF4-FFF2-40B4-BE49-F238E27FC236}">
                <a16:creationId xmlns:a16="http://schemas.microsoft.com/office/drawing/2014/main" id="{57DE8C64-5AF7-42E0-82E6-6F84860ADDCA}"/>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881950" y="4752975"/>
            <a:ext cx="5619384" cy="42100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D89D62D-5A70-472E-90C9-982ABEEF8525}"/>
              </a:ext>
            </a:extLst>
          </p:cNvPr>
          <p:cNvSpPr/>
          <p:nvPr/>
        </p:nvSpPr>
        <p:spPr>
          <a:xfrm>
            <a:off x="6255657" y="5783943"/>
            <a:ext cx="2951843" cy="214811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accent1"/>
                </a:solidFill>
              </a:rPr>
              <a:t>Purchases</a:t>
            </a:r>
            <a:endParaRPr lang="en-US" sz="4000" b="1" dirty="0"/>
          </a:p>
        </p:txBody>
      </p:sp>
      <p:sp>
        <p:nvSpPr>
          <p:cNvPr id="9" name="Arrow: Right 8">
            <a:extLst>
              <a:ext uri="{FF2B5EF4-FFF2-40B4-BE49-F238E27FC236}">
                <a16:creationId xmlns:a16="http://schemas.microsoft.com/office/drawing/2014/main" id="{33892BCD-7CAA-4951-8994-5D96C066707D}"/>
              </a:ext>
            </a:extLst>
          </p:cNvPr>
          <p:cNvSpPr/>
          <p:nvPr/>
        </p:nvSpPr>
        <p:spPr>
          <a:xfrm>
            <a:off x="15170150" y="5783943"/>
            <a:ext cx="2951843" cy="2148114"/>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Sales</a:t>
            </a:r>
          </a:p>
        </p:txBody>
      </p:sp>
      <p:sp>
        <p:nvSpPr>
          <p:cNvPr id="5" name="Footer Placeholder 4">
            <a:extLst>
              <a:ext uri="{FF2B5EF4-FFF2-40B4-BE49-F238E27FC236}">
                <a16:creationId xmlns:a16="http://schemas.microsoft.com/office/drawing/2014/main" id="{9722F9C3-78A4-4441-8C3C-9601DEAD6B97}"/>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6" name="Slide Number Placeholder 5">
            <a:extLst>
              <a:ext uri="{FF2B5EF4-FFF2-40B4-BE49-F238E27FC236}">
                <a16:creationId xmlns:a16="http://schemas.microsoft.com/office/drawing/2014/main" id="{136C5646-34DD-40BF-8647-EA6A02654820}"/>
              </a:ext>
            </a:extLst>
          </p:cNvPr>
          <p:cNvSpPr>
            <a:spLocks noGrp="1"/>
          </p:cNvSpPr>
          <p:nvPr>
            <p:ph type="sldNum" sz="quarter" idx="12"/>
          </p:nvPr>
        </p:nvSpPr>
        <p:spPr/>
        <p:txBody>
          <a:bodyPr/>
          <a:lstStyle/>
          <a:p>
            <a:fld id="{EBE3AD81-3AD4-9C46-856E-C08CF1183C60}" type="slidenum">
              <a:rPr lang="en-US" smtClean="0"/>
              <a:pPr/>
              <a:t>5</a:t>
            </a:fld>
            <a:endParaRPr lang="en-US" dirty="0"/>
          </a:p>
        </p:txBody>
      </p:sp>
    </p:spTree>
    <p:extLst>
      <p:ext uri="{BB962C8B-B14F-4D97-AF65-F5344CB8AC3E}">
        <p14:creationId xmlns:p14="http://schemas.microsoft.com/office/powerpoint/2010/main" val="2596339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A4E1-73B8-4FA9-B1FC-84FFF7AFCEB4}"/>
              </a:ext>
            </a:extLst>
          </p:cNvPr>
          <p:cNvSpPr>
            <a:spLocks noGrp="1"/>
          </p:cNvSpPr>
          <p:nvPr>
            <p:ph type="title"/>
          </p:nvPr>
        </p:nvSpPr>
        <p:spPr/>
        <p:txBody>
          <a:bodyPr>
            <a:normAutofit/>
          </a:bodyPr>
          <a:lstStyle/>
          <a:p>
            <a:r>
              <a:rPr lang="en-US" dirty="0"/>
              <a:t>Income measurement for a merchandising company</a:t>
            </a:r>
          </a:p>
        </p:txBody>
      </p:sp>
      <p:sp>
        <p:nvSpPr>
          <p:cNvPr id="3" name="Content Placeholder 2">
            <a:extLst>
              <a:ext uri="{FF2B5EF4-FFF2-40B4-BE49-F238E27FC236}">
                <a16:creationId xmlns:a16="http://schemas.microsoft.com/office/drawing/2014/main" id="{A2F59808-9365-47F4-A601-B6B35A53C196}"/>
              </a:ext>
            </a:extLst>
          </p:cNvPr>
          <p:cNvSpPr>
            <a:spLocks noGrp="1"/>
          </p:cNvSpPr>
          <p:nvPr>
            <p:ph sz="quarter" idx="13"/>
          </p:nvPr>
        </p:nvSpPr>
        <p:spPr/>
        <p:txBody>
          <a:bodyPr/>
          <a:lstStyle/>
          <a:p>
            <a:r>
              <a:rPr lang="en-US" dirty="0"/>
              <a:t>The primary source of revenue for merchandising companies is the sale of merchandise, often referred to simply as </a:t>
            </a:r>
            <a:r>
              <a:rPr lang="en-US" b="1" dirty="0"/>
              <a:t>sales revenue</a:t>
            </a:r>
            <a:r>
              <a:rPr lang="en-US" dirty="0"/>
              <a:t> or </a:t>
            </a:r>
            <a:r>
              <a:rPr lang="en-US" b="1" dirty="0"/>
              <a:t>sales</a:t>
            </a:r>
            <a:r>
              <a:rPr lang="en-US" dirty="0"/>
              <a:t>. </a:t>
            </a:r>
          </a:p>
          <a:p>
            <a:r>
              <a:rPr lang="en-US" dirty="0"/>
              <a:t>A merchandising company has two categories of expenses</a:t>
            </a:r>
          </a:p>
          <a:p>
            <a:pPr lvl="1"/>
            <a:r>
              <a:rPr lang="en-US" dirty="0"/>
              <a:t>Cost of goods sold </a:t>
            </a:r>
            <a:r>
              <a:rPr lang="en-US" altLang="zh-CN" dirty="0"/>
              <a:t>(COGS)</a:t>
            </a:r>
            <a:endParaRPr lang="en-US" dirty="0"/>
          </a:p>
          <a:p>
            <a:pPr lvl="1"/>
            <a:r>
              <a:rPr lang="en-US" dirty="0"/>
              <a:t>Operating expenses</a:t>
            </a:r>
          </a:p>
        </p:txBody>
      </p:sp>
      <p:sp>
        <p:nvSpPr>
          <p:cNvPr id="4" name="Partial Circle 3">
            <a:extLst>
              <a:ext uri="{FF2B5EF4-FFF2-40B4-BE49-F238E27FC236}">
                <a16:creationId xmlns:a16="http://schemas.microsoft.com/office/drawing/2014/main" id="{FE3C111B-8586-4A2F-848F-A798F4C9CBB2}"/>
              </a:ext>
            </a:extLst>
          </p:cNvPr>
          <p:cNvSpPr/>
          <p:nvPr/>
        </p:nvSpPr>
        <p:spPr>
          <a:xfrm>
            <a:off x="12923251" y="8193506"/>
            <a:ext cx="4018547" cy="4018547"/>
          </a:xfrm>
          <a:prstGeom prst="pie">
            <a:avLst>
              <a:gd name="adj1" fmla="val 3257920"/>
              <a:gd name="adj2" fmla="val 16200000"/>
            </a:avLst>
          </a:prstGeom>
          <a:solidFill>
            <a:srgbClr val="A7CBBC"/>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7837245B-FF33-4083-8040-4BB2C52035FB}"/>
              </a:ext>
            </a:extLst>
          </p:cNvPr>
          <p:cNvSpPr/>
          <p:nvPr/>
        </p:nvSpPr>
        <p:spPr>
          <a:xfrm>
            <a:off x="7661108" y="8193506"/>
            <a:ext cx="4018547" cy="4018547"/>
          </a:xfrm>
          <a:prstGeom prst="ellipse">
            <a:avLst/>
          </a:prstGeom>
          <a:solidFill>
            <a:schemeClr val="accent2"/>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Sales</a:t>
            </a:r>
          </a:p>
          <a:p>
            <a:pPr algn="ctr"/>
            <a:r>
              <a:rPr lang="en-US" altLang="zh-CN" sz="3200" dirty="0"/>
              <a:t>Revenue</a:t>
            </a:r>
            <a:endParaRPr lang="en-US" sz="3200" dirty="0"/>
          </a:p>
        </p:txBody>
      </p:sp>
      <p:sp>
        <p:nvSpPr>
          <p:cNvPr id="6" name="Partial Circle 5">
            <a:extLst>
              <a:ext uri="{FF2B5EF4-FFF2-40B4-BE49-F238E27FC236}">
                <a16:creationId xmlns:a16="http://schemas.microsoft.com/office/drawing/2014/main" id="{606217A7-0ECA-4496-B021-C300FF851BA8}"/>
              </a:ext>
            </a:extLst>
          </p:cNvPr>
          <p:cNvSpPr/>
          <p:nvPr/>
        </p:nvSpPr>
        <p:spPr>
          <a:xfrm>
            <a:off x="12923251" y="8193506"/>
            <a:ext cx="4018547" cy="4018547"/>
          </a:xfrm>
          <a:prstGeom prst="pie">
            <a:avLst>
              <a:gd name="adj1" fmla="val 16198249"/>
              <a:gd name="adj2" fmla="val 3242598"/>
            </a:avLst>
          </a:prstGeom>
          <a:solidFill>
            <a:srgbClr val="FFC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5B55FC1-59B0-48E7-AE2F-6F446FBF5DC1}"/>
              </a:ext>
            </a:extLst>
          </p:cNvPr>
          <p:cNvSpPr txBox="1"/>
          <p:nvPr/>
        </p:nvSpPr>
        <p:spPr>
          <a:xfrm>
            <a:off x="13260138" y="9325616"/>
            <a:ext cx="1943099" cy="1569660"/>
          </a:xfrm>
          <a:prstGeom prst="rect">
            <a:avLst/>
          </a:prstGeom>
          <a:noFill/>
        </p:spPr>
        <p:txBody>
          <a:bodyPr wrap="square">
            <a:spAutoFit/>
          </a:bodyPr>
          <a:lstStyle/>
          <a:p>
            <a:r>
              <a:rPr lang="en-US" altLang="zh-CN" sz="3200" dirty="0">
                <a:solidFill>
                  <a:schemeClr val="bg1"/>
                </a:solidFill>
              </a:rPr>
              <a:t>Cost of Goods Sold </a:t>
            </a:r>
            <a:endParaRPr lang="en-US" sz="3200" dirty="0">
              <a:solidFill>
                <a:schemeClr val="bg1"/>
              </a:solidFill>
            </a:endParaRPr>
          </a:p>
        </p:txBody>
      </p:sp>
      <p:sp>
        <p:nvSpPr>
          <p:cNvPr id="10" name="TextBox 9">
            <a:extLst>
              <a:ext uri="{FF2B5EF4-FFF2-40B4-BE49-F238E27FC236}">
                <a16:creationId xmlns:a16="http://schemas.microsoft.com/office/drawing/2014/main" id="{4800BD7E-15E7-4B97-9036-89E982976C58}"/>
              </a:ext>
            </a:extLst>
          </p:cNvPr>
          <p:cNvSpPr txBox="1"/>
          <p:nvPr/>
        </p:nvSpPr>
        <p:spPr>
          <a:xfrm>
            <a:off x="15359646" y="9171437"/>
            <a:ext cx="1425742" cy="1077218"/>
          </a:xfrm>
          <a:prstGeom prst="rect">
            <a:avLst/>
          </a:prstGeom>
          <a:noFill/>
        </p:spPr>
        <p:txBody>
          <a:bodyPr wrap="square">
            <a:spAutoFit/>
          </a:bodyPr>
          <a:lstStyle/>
          <a:p>
            <a:r>
              <a:rPr lang="en-US" altLang="zh-CN" sz="3200" dirty="0">
                <a:solidFill>
                  <a:schemeClr val="bg1"/>
                </a:solidFill>
              </a:rPr>
              <a:t>Gross</a:t>
            </a:r>
          </a:p>
          <a:p>
            <a:r>
              <a:rPr lang="en-US" altLang="zh-CN" sz="3200" dirty="0">
                <a:solidFill>
                  <a:schemeClr val="bg1"/>
                </a:solidFill>
              </a:rPr>
              <a:t>Profit</a:t>
            </a:r>
            <a:endParaRPr lang="en-US" sz="3200" dirty="0">
              <a:solidFill>
                <a:schemeClr val="bg1"/>
              </a:solidFill>
            </a:endParaRPr>
          </a:p>
        </p:txBody>
      </p:sp>
      <p:sp>
        <p:nvSpPr>
          <p:cNvPr id="13" name="Partial Circle 12">
            <a:extLst>
              <a:ext uri="{FF2B5EF4-FFF2-40B4-BE49-F238E27FC236}">
                <a16:creationId xmlns:a16="http://schemas.microsoft.com/office/drawing/2014/main" id="{EEF22A33-425E-479C-AFA9-435DC7982912}"/>
              </a:ext>
            </a:extLst>
          </p:cNvPr>
          <p:cNvSpPr/>
          <p:nvPr/>
        </p:nvSpPr>
        <p:spPr>
          <a:xfrm>
            <a:off x="18107526" y="8193506"/>
            <a:ext cx="4018547" cy="4018547"/>
          </a:xfrm>
          <a:prstGeom prst="pie">
            <a:avLst>
              <a:gd name="adj1" fmla="val 3257920"/>
              <a:gd name="adj2" fmla="val 16200000"/>
            </a:avLst>
          </a:prstGeom>
          <a:solidFill>
            <a:srgbClr val="A7CBBC"/>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Partial Circle 13">
            <a:extLst>
              <a:ext uri="{FF2B5EF4-FFF2-40B4-BE49-F238E27FC236}">
                <a16:creationId xmlns:a16="http://schemas.microsoft.com/office/drawing/2014/main" id="{5A2522C3-F129-487F-86F6-396968EDA842}"/>
              </a:ext>
            </a:extLst>
          </p:cNvPr>
          <p:cNvSpPr/>
          <p:nvPr/>
        </p:nvSpPr>
        <p:spPr>
          <a:xfrm>
            <a:off x="18107526" y="8193506"/>
            <a:ext cx="4018547" cy="4018547"/>
          </a:xfrm>
          <a:prstGeom prst="pie">
            <a:avLst>
              <a:gd name="adj1" fmla="val 16198249"/>
              <a:gd name="adj2" fmla="val 3242598"/>
            </a:avLst>
          </a:prstGeom>
          <a:solidFill>
            <a:srgbClr val="92D05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847FBF2C-88F9-48B6-875D-AA74195B4D45}"/>
              </a:ext>
            </a:extLst>
          </p:cNvPr>
          <p:cNvSpPr txBox="1"/>
          <p:nvPr/>
        </p:nvSpPr>
        <p:spPr>
          <a:xfrm>
            <a:off x="18444413" y="9325616"/>
            <a:ext cx="1943099" cy="1569660"/>
          </a:xfrm>
          <a:prstGeom prst="rect">
            <a:avLst/>
          </a:prstGeom>
          <a:noFill/>
        </p:spPr>
        <p:txBody>
          <a:bodyPr wrap="square">
            <a:spAutoFit/>
          </a:bodyPr>
          <a:lstStyle/>
          <a:p>
            <a:r>
              <a:rPr lang="en-US" altLang="zh-CN" sz="3200" dirty="0">
                <a:solidFill>
                  <a:schemeClr val="bg1"/>
                </a:solidFill>
              </a:rPr>
              <a:t>Cost of Goods Sold </a:t>
            </a:r>
            <a:endParaRPr lang="en-US" sz="3200" dirty="0">
              <a:solidFill>
                <a:schemeClr val="bg1"/>
              </a:solidFill>
            </a:endParaRPr>
          </a:p>
        </p:txBody>
      </p:sp>
      <p:sp>
        <p:nvSpPr>
          <p:cNvPr id="17" name="Partial Circle 16">
            <a:extLst>
              <a:ext uri="{FF2B5EF4-FFF2-40B4-BE49-F238E27FC236}">
                <a16:creationId xmlns:a16="http://schemas.microsoft.com/office/drawing/2014/main" id="{549A93FF-40BC-43B1-B48A-1D5DDBC38A78}"/>
              </a:ext>
            </a:extLst>
          </p:cNvPr>
          <p:cNvSpPr/>
          <p:nvPr/>
        </p:nvSpPr>
        <p:spPr>
          <a:xfrm>
            <a:off x="18107525" y="8193506"/>
            <a:ext cx="4018547" cy="4018547"/>
          </a:xfrm>
          <a:prstGeom prst="pie">
            <a:avLst>
              <a:gd name="adj1" fmla="val 16198249"/>
              <a:gd name="adj2" fmla="val 19089463"/>
            </a:avLst>
          </a:prstGeom>
          <a:solidFill>
            <a:srgbClr val="F89387"/>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691DD65A-DE88-4D71-9A03-4E59D6F58D21}"/>
              </a:ext>
            </a:extLst>
          </p:cNvPr>
          <p:cNvSpPr txBox="1"/>
          <p:nvPr/>
        </p:nvSpPr>
        <p:spPr>
          <a:xfrm>
            <a:off x="20102764" y="8154914"/>
            <a:ext cx="1735223" cy="1077218"/>
          </a:xfrm>
          <a:prstGeom prst="rect">
            <a:avLst/>
          </a:prstGeom>
          <a:noFill/>
        </p:spPr>
        <p:txBody>
          <a:bodyPr wrap="square">
            <a:spAutoFit/>
          </a:bodyPr>
          <a:lstStyle/>
          <a:p>
            <a:r>
              <a:rPr lang="en-US" altLang="zh-CN" sz="3200" dirty="0">
                <a:solidFill>
                  <a:schemeClr val="bg1"/>
                </a:solidFill>
              </a:rPr>
              <a:t>Net Income</a:t>
            </a:r>
            <a:endParaRPr lang="en-US" sz="3200" dirty="0">
              <a:solidFill>
                <a:schemeClr val="bg1"/>
              </a:solidFill>
            </a:endParaRPr>
          </a:p>
        </p:txBody>
      </p:sp>
      <p:sp>
        <p:nvSpPr>
          <p:cNvPr id="18" name="TextBox 17">
            <a:extLst>
              <a:ext uri="{FF2B5EF4-FFF2-40B4-BE49-F238E27FC236}">
                <a16:creationId xmlns:a16="http://schemas.microsoft.com/office/drawing/2014/main" id="{59D62409-1D5D-40FE-92FB-3B3FB31CD915}"/>
              </a:ext>
            </a:extLst>
          </p:cNvPr>
          <p:cNvSpPr txBox="1"/>
          <p:nvPr/>
        </p:nvSpPr>
        <p:spPr>
          <a:xfrm>
            <a:off x="20403724" y="9710046"/>
            <a:ext cx="2419340" cy="1077218"/>
          </a:xfrm>
          <a:prstGeom prst="rect">
            <a:avLst/>
          </a:prstGeom>
          <a:noFill/>
        </p:spPr>
        <p:txBody>
          <a:bodyPr wrap="square">
            <a:spAutoFit/>
          </a:bodyPr>
          <a:lstStyle/>
          <a:p>
            <a:r>
              <a:rPr lang="en-US" altLang="zh-CN" sz="3200" dirty="0">
                <a:solidFill>
                  <a:schemeClr val="bg1"/>
                </a:solidFill>
              </a:rPr>
              <a:t>Operating</a:t>
            </a:r>
          </a:p>
          <a:p>
            <a:r>
              <a:rPr lang="en-US" altLang="zh-CN" sz="3200" dirty="0">
                <a:solidFill>
                  <a:schemeClr val="bg1"/>
                </a:solidFill>
              </a:rPr>
              <a:t>Expenses</a:t>
            </a:r>
            <a:endParaRPr lang="en-US" sz="3200" dirty="0">
              <a:solidFill>
                <a:schemeClr val="bg1"/>
              </a:solidFill>
            </a:endParaRPr>
          </a:p>
        </p:txBody>
      </p:sp>
      <p:sp>
        <p:nvSpPr>
          <p:cNvPr id="19" name="Speech Bubble: Rectangle with Corners Rounded 18">
            <a:extLst>
              <a:ext uri="{FF2B5EF4-FFF2-40B4-BE49-F238E27FC236}">
                <a16:creationId xmlns:a16="http://schemas.microsoft.com/office/drawing/2014/main" id="{18C0F9D5-156F-45D5-9490-7CFD87DEBBB9}"/>
              </a:ext>
            </a:extLst>
          </p:cNvPr>
          <p:cNvSpPr/>
          <p:nvPr/>
        </p:nvSpPr>
        <p:spPr>
          <a:xfrm>
            <a:off x="11325389" y="6244390"/>
            <a:ext cx="4018547" cy="1676140"/>
          </a:xfrm>
          <a:prstGeom prst="wedgeRoundRectCallout">
            <a:avLst>
              <a:gd name="adj1" fmla="val -474"/>
              <a:gd name="adj2" fmla="val 86389"/>
              <a:gd name="adj3" fmla="val 16667"/>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baseline="0" dirty="0">
                <a:solidFill>
                  <a:schemeClr val="tx2"/>
                </a:solidFill>
                <a:latin typeface="STIX-Bold"/>
              </a:rPr>
              <a:t>Cost of goods sold </a:t>
            </a:r>
            <a:r>
              <a:rPr lang="en-US" sz="2800" b="0" i="0" u="none" strike="noStrike" baseline="0" dirty="0">
                <a:solidFill>
                  <a:schemeClr val="tx2"/>
                </a:solidFill>
                <a:latin typeface="STIX-Regular"/>
              </a:rPr>
              <a:t>is the total cost of merchandise sold during the period</a:t>
            </a:r>
            <a:endParaRPr lang="en-US" sz="4800" dirty="0">
              <a:solidFill>
                <a:schemeClr val="tx2"/>
              </a:solidFill>
            </a:endParaRPr>
          </a:p>
        </p:txBody>
      </p:sp>
      <p:sp>
        <p:nvSpPr>
          <p:cNvPr id="20" name="Equals 19">
            <a:extLst>
              <a:ext uri="{FF2B5EF4-FFF2-40B4-BE49-F238E27FC236}">
                <a16:creationId xmlns:a16="http://schemas.microsoft.com/office/drawing/2014/main" id="{A0CE9128-FD01-4A60-AF27-DDFF37020ABB}"/>
              </a:ext>
            </a:extLst>
          </p:cNvPr>
          <p:cNvSpPr/>
          <p:nvPr/>
        </p:nvSpPr>
        <p:spPr>
          <a:xfrm>
            <a:off x="11752599" y="9692859"/>
            <a:ext cx="1019839" cy="1019839"/>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Equals 20">
            <a:extLst>
              <a:ext uri="{FF2B5EF4-FFF2-40B4-BE49-F238E27FC236}">
                <a16:creationId xmlns:a16="http://schemas.microsoft.com/office/drawing/2014/main" id="{7145094A-0323-469E-90A9-28859EE86FD2}"/>
              </a:ext>
            </a:extLst>
          </p:cNvPr>
          <p:cNvSpPr/>
          <p:nvPr/>
        </p:nvSpPr>
        <p:spPr>
          <a:xfrm>
            <a:off x="17014742" y="9692859"/>
            <a:ext cx="1019839" cy="1019839"/>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ooter Placeholder 6">
            <a:extLst>
              <a:ext uri="{FF2B5EF4-FFF2-40B4-BE49-F238E27FC236}">
                <a16:creationId xmlns:a16="http://schemas.microsoft.com/office/drawing/2014/main" id="{14C09E17-F83B-4734-8CA0-ED36443A543A}"/>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9" name="Slide Number Placeholder 8">
            <a:extLst>
              <a:ext uri="{FF2B5EF4-FFF2-40B4-BE49-F238E27FC236}">
                <a16:creationId xmlns:a16="http://schemas.microsoft.com/office/drawing/2014/main" id="{011058F5-09ED-40B7-8B08-08B3EC579D96}"/>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342788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chemeClr val="accent2"/>
                </a:solidFill>
              </a:rPr>
              <a:t>Purchases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13712371" cy="10033073"/>
          </a:xfrm>
        </p:spPr>
        <p:txBody>
          <a:bodyPr/>
          <a:lstStyle/>
          <a:p>
            <a:r>
              <a:rPr lang="en-US" dirty="0"/>
              <a:t>Transaction 1: Recording Purchases</a:t>
            </a:r>
          </a:p>
          <a:p>
            <a:r>
              <a:rPr lang="en-US" dirty="0"/>
              <a:t>The local store purchases </a:t>
            </a:r>
            <a:r>
              <a:rPr lang="zh-CN" altLang="en-US" dirty="0"/>
              <a:t>€</a:t>
            </a:r>
            <a:r>
              <a:rPr lang="en-US" altLang="zh-CN" dirty="0"/>
              <a:t>3,800 goods from a supplier on account</a:t>
            </a:r>
            <a:endParaRPr lang="en-US" dirty="0"/>
          </a:p>
        </p:txBody>
      </p:sp>
      <p:grpSp>
        <p:nvGrpSpPr>
          <p:cNvPr id="10" name="Group 9">
            <a:extLst>
              <a:ext uri="{FF2B5EF4-FFF2-40B4-BE49-F238E27FC236}">
                <a16:creationId xmlns:a16="http://schemas.microsoft.com/office/drawing/2014/main" id="{9FE1D5DA-F8C6-474A-A18E-6D4592436600}"/>
              </a:ext>
            </a:extLst>
          </p:cNvPr>
          <p:cNvGrpSpPr/>
          <p:nvPr/>
        </p:nvGrpSpPr>
        <p:grpSpPr>
          <a:xfrm>
            <a:off x="14702971" y="8906101"/>
            <a:ext cx="8870950" cy="3730328"/>
            <a:chOff x="9394371" y="6673779"/>
            <a:chExt cx="14179550" cy="5962650"/>
          </a:xfrm>
        </p:grpSpPr>
        <p:pic>
          <p:nvPicPr>
            <p:cNvPr id="5" name="Picture 2" descr="Imágenes de Negocio Local | Vectores, fotos de stock y PSD gratuitos">
              <a:extLst>
                <a:ext uri="{FF2B5EF4-FFF2-40B4-BE49-F238E27FC236}">
                  <a16:creationId xmlns:a16="http://schemas.microsoft.com/office/drawing/2014/main" id="{F5C3472D-DE44-4354-81B6-151B8CF1616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611271" y="6673779"/>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emium Vector | Businessman checking packages.">
              <a:extLst>
                <a:ext uri="{FF2B5EF4-FFF2-40B4-BE49-F238E27FC236}">
                  <a16:creationId xmlns:a16="http://schemas.microsoft.com/office/drawing/2014/main" id="{39A534E6-C5DB-49BB-B17B-448AA9DC9D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394371" y="7985507"/>
              <a:ext cx="5962650" cy="421005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46856E93-F7D6-4414-ABA1-633FA7F5C0D6}"/>
                </a:ext>
              </a:extLst>
            </p:cNvPr>
            <p:cNvSpPr/>
            <p:nvPr/>
          </p:nvSpPr>
          <p:spPr>
            <a:xfrm>
              <a:off x="14659428" y="9016475"/>
              <a:ext cx="2951843" cy="214811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1"/>
                  </a:solidFill>
                </a:rPr>
                <a:t>Purchases</a:t>
              </a:r>
              <a:endParaRPr lang="en-US" sz="2400" b="1" dirty="0"/>
            </a:p>
          </p:txBody>
        </p:sp>
      </p:grpSp>
      <p:pic>
        <p:nvPicPr>
          <p:cNvPr id="12" name="Picture 11" descr="Invoice number 731. The title reads as follows. P W Audio Supply incorporated, 27 Circle Drive, Harding, Michigan 4 8 2 8 1. Sold to. First name: Sauk Stereo. Attention of: James Hoover, purchasing agent. Address: 126 Main Street. City: Chelsea. State: Illinois. Zip: 6 0 9 1 5. The top of the table lists the following data. Date: 4 May 2020. Salesperson: Malone. Terms: 2 over 10, n over 30. F O B shipping point. The table lists the catalog number, description, quantity, price, and amount. Line 1. Catalog: X 5 7 2 Y 9 8 2 0. Description: printed circuit board-prototype. Quantity: 1. Price: 2,300. Amount: $2,300. Line 2. Catalog: A 2 5 4 7 Z 4 5. Description: production model circuits. Quantity: 5. Price: 300. Amount: 1,500. The total is $3,800. The note at the bottom of the table reads as follows. Important: all returns must be made within 10 days.&#10;">
            <a:extLst>
              <a:ext uri="{FF2B5EF4-FFF2-40B4-BE49-F238E27FC236}">
                <a16:creationId xmlns:a16="http://schemas.microsoft.com/office/drawing/2014/main" id="{61B33D01-80ED-44A3-929F-89759F0A49E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94400" y="730253"/>
            <a:ext cx="8092650" cy="8383440"/>
          </a:xfrm>
          <a:prstGeom prst="rect">
            <a:avLst/>
          </a:prstGeom>
        </p:spPr>
      </p:pic>
      <p:sp>
        <p:nvSpPr>
          <p:cNvPr id="14" name="TextBox 13">
            <a:extLst>
              <a:ext uri="{FF2B5EF4-FFF2-40B4-BE49-F238E27FC236}">
                <a16:creationId xmlns:a16="http://schemas.microsoft.com/office/drawing/2014/main" id="{BB0AD0E9-B6D5-402A-B93D-5B2368835F68}"/>
              </a:ext>
            </a:extLst>
          </p:cNvPr>
          <p:cNvSpPr txBox="1"/>
          <p:nvPr/>
        </p:nvSpPr>
        <p:spPr>
          <a:xfrm>
            <a:off x="15294399" y="730253"/>
            <a:ext cx="5185257" cy="646331"/>
          </a:xfrm>
          <a:prstGeom prst="rect">
            <a:avLst/>
          </a:prstGeom>
          <a:noFill/>
        </p:spPr>
        <p:txBody>
          <a:bodyPr wrap="square">
            <a:spAutoFit/>
          </a:bodyPr>
          <a:lstStyle/>
          <a:p>
            <a:r>
              <a:rPr lang="en-US" altLang="en-US" b="1" dirty="0">
                <a:solidFill>
                  <a:srgbClr val="00007F"/>
                </a:solidFill>
              </a:rPr>
              <a:t>Sample purchase invoice</a:t>
            </a:r>
            <a:r>
              <a:rPr lang="en-US" altLang="en-US" dirty="0">
                <a:solidFill>
                  <a:schemeClr val="tx2">
                    <a:lumMod val="50000"/>
                  </a:schemeClr>
                </a:solidFill>
              </a:rPr>
              <a:t> </a:t>
            </a:r>
            <a:endParaRPr lang="en-US" dirty="0"/>
          </a:p>
        </p:txBody>
      </p:sp>
      <p:graphicFrame>
        <p:nvGraphicFramePr>
          <p:cNvPr id="19" name="Table 19">
            <a:extLst>
              <a:ext uri="{FF2B5EF4-FFF2-40B4-BE49-F238E27FC236}">
                <a16:creationId xmlns:a16="http://schemas.microsoft.com/office/drawing/2014/main" id="{C7F6145B-3A13-46C4-AF53-DA0182C1C500}"/>
              </a:ext>
            </a:extLst>
          </p:cNvPr>
          <p:cNvGraphicFramePr>
            <a:graphicFrameLocks noGrp="1"/>
          </p:cNvGraphicFramePr>
          <p:nvPr>
            <p:extLst>
              <p:ext uri="{D42A27DB-BD31-4B8C-83A1-F6EECF244321}">
                <p14:modId xmlns:p14="http://schemas.microsoft.com/office/powerpoint/2010/main" val="2319953228"/>
              </p:ext>
            </p:extLst>
          </p:nvPr>
        </p:nvGraphicFramePr>
        <p:xfrm>
          <a:off x="1515208" y="5710046"/>
          <a:ext cx="13067712" cy="2750066"/>
        </p:xfrm>
        <a:graphic>
          <a:graphicData uri="http://schemas.openxmlformats.org/drawingml/2006/table">
            <a:tbl>
              <a:tblPr firstRow="1" bandRow="1">
                <a:tableStyleId>{2D5ABB26-0587-4C30-8999-92F81FD0307C}</a:tableStyleId>
              </a:tblPr>
              <a:tblGrid>
                <a:gridCol w="8336055">
                  <a:extLst>
                    <a:ext uri="{9D8B030D-6E8A-4147-A177-3AD203B41FA5}">
                      <a16:colId xmlns:a16="http://schemas.microsoft.com/office/drawing/2014/main" val="2495321805"/>
                    </a:ext>
                  </a:extLst>
                </a:gridCol>
                <a:gridCol w="2293257">
                  <a:extLst>
                    <a:ext uri="{9D8B030D-6E8A-4147-A177-3AD203B41FA5}">
                      <a16:colId xmlns:a16="http://schemas.microsoft.com/office/drawing/2014/main" val="1845217590"/>
                    </a:ext>
                  </a:extLst>
                </a:gridCol>
                <a:gridCol w="2438400">
                  <a:extLst>
                    <a:ext uri="{9D8B030D-6E8A-4147-A177-3AD203B41FA5}">
                      <a16:colId xmlns:a16="http://schemas.microsoft.com/office/drawing/2014/main" val="3252659513"/>
                    </a:ext>
                  </a:extLst>
                </a:gridCol>
              </a:tblGrid>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Inventory</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3,800</a:t>
                      </a:r>
                    </a:p>
                  </a:txBody>
                  <a:tcPr anchor="ctr">
                    <a:solidFill>
                      <a:schemeClr val="accent3"/>
                    </a:solidFill>
                  </a:tcPr>
                </a:tc>
                <a:tc>
                  <a:txBody>
                    <a:bodyPr/>
                    <a:lstStyle/>
                    <a:p>
                      <a:pPr algn="r"/>
                      <a:endParaRPr lang="en-US" sz="44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137503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Accounts Payable</a:t>
                      </a:r>
                      <a:endParaRPr lang="en-US" sz="48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440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3,800</a:t>
                      </a:r>
                    </a:p>
                  </a:txBody>
                  <a:tcPr anchor="ctr">
                    <a:solidFill>
                      <a:schemeClr val="accent3"/>
                    </a:solidFill>
                  </a:tcPr>
                </a:tc>
                <a:extLst>
                  <a:ext uri="{0D108BD9-81ED-4DB2-BD59-A6C34878D82A}">
                    <a16:rowId xmlns:a16="http://schemas.microsoft.com/office/drawing/2014/main" val="3017838781"/>
                  </a:ext>
                </a:extLst>
              </a:tr>
            </a:tbl>
          </a:graphicData>
        </a:graphic>
      </p:graphicFrame>
      <p:sp>
        <p:nvSpPr>
          <p:cNvPr id="4" name="Footer Placeholder 3">
            <a:extLst>
              <a:ext uri="{FF2B5EF4-FFF2-40B4-BE49-F238E27FC236}">
                <a16:creationId xmlns:a16="http://schemas.microsoft.com/office/drawing/2014/main" id="{08CCFC66-2E1E-4D9F-A2B4-3C94D730824C}"/>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6" name="Slide Number Placeholder 5">
            <a:extLst>
              <a:ext uri="{FF2B5EF4-FFF2-40B4-BE49-F238E27FC236}">
                <a16:creationId xmlns:a16="http://schemas.microsoft.com/office/drawing/2014/main" id="{FC06AC53-CA40-4124-8EEE-68181CBF57F5}"/>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3425537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chemeClr val="accent2"/>
                </a:solidFill>
              </a:rPr>
              <a:t>Purchases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18676257" cy="10033073"/>
          </a:xfrm>
        </p:spPr>
        <p:txBody>
          <a:bodyPr/>
          <a:lstStyle/>
          <a:p>
            <a:r>
              <a:rPr lang="en-US" dirty="0"/>
              <a:t>Transaction 2: Freight costs</a:t>
            </a:r>
          </a:p>
        </p:txBody>
      </p:sp>
      <p:pic>
        <p:nvPicPr>
          <p:cNvPr id="5" name="Picture 2" descr="Imágenes de Negocio Local | Vectores, fotos de stock y PSD gratuitos">
            <a:extLst>
              <a:ext uri="{FF2B5EF4-FFF2-40B4-BE49-F238E27FC236}">
                <a16:creationId xmlns:a16="http://schemas.microsoft.com/office/drawing/2014/main" id="{F5C3472D-DE44-4354-81B6-151B8CF1616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561472" y="2701668"/>
            <a:ext cx="3730328" cy="37303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emium Vector | Businessman checking packages.">
            <a:extLst>
              <a:ext uri="{FF2B5EF4-FFF2-40B4-BE49-F238E27FC236}">
                <a16:creationId xmlns:a16="http://schemas.microsoft.com/office/drawing/2014/main" id="{39A534E6-C5DB-49BB-B17B-448AA9DC9D7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84151" y="3522306"/>
            <a:ext cx="3730328" cy="263387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46856E93-F7D6-4414-ABA1-633FA7F5C0D6}"/>
              </a:ext>
            </a:extLst>
          </p:cNvPr>
          <p:cNvSpPr/>
          <p:nvPr/>
        </p:nvSpPr>
        <p:spPr>
          <a:xfrm>
            <a:off x="4281714" y="4167296"/>
            <a:ext cx="14820812" cy="134389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transporting the goods</a:t>
            </a:r>
            <a:endParaRPr lang="en-US" sz="2400" b="1" dirty="0"/>
          </a:p>
        </p:txBody>
      </p:sp>
      <p:pic>
        <p:nvPicPr>
          <p:cNvPr id="6" name="Picture 5">
            <a:extLst>
              <a:ext uri="{FF2B5EF4-FFF2-40B4-BE49-F238E27FC236}">
                <a16:creationId xmlns:a16="http://schemas.microsoft.com/office/drawing/2014/main" id="{1BB68B9F-AEE9-4326-A70C-FB7729E21445}"/>
              </a:ext>
            </a:extLst>
          </p:cNvPr>
          <p:cNvPicPr>
            <a:picLocks noChangeAspect="1"/>
          </p:cNvPicPr>
          <p:nvPr/>
        </p:nvPicPr>
        <p:blipFill rotWithShape="1">
          <a:blip r:embed="rId5"/>
          <a:srcRect l="2988" t="22577" r="49945" b="8105"/>
          <a:stretch/>
        </p:blipFill>
        <p:spPr>
          <a:xfrm>
            <a:off x="8181277" y="6328725"/>
            <a:ext cx="7208444" cy="3077028"/>
          </a:xfrm>
          <a:prstGeom prst="rect">
            <a:avLst/>
          </a:prstGeom>
        </p:spPr>
      </p:pic>
      <p:sp>
        <p:nvSpPr>
          <p:cNvPr id="15" name="TextBox 14">
            <a:extLst>
              <a:ext uri="{FF2B5EF4-FFF2-40B4-BE49-F238E27FC236}">
                <a16:creationId xmlns:a16="http://schemas.microsoft.com/office/drawing/2014/main" id="{E9DD15F8-5948-49A7-9B9B-9E37A0BA5CCC}"/>
              </a:ext>
            </a:extLst>
          </p:cNvPr>
          <p:cNvSpPr txBox="1"/>
          <p:nvPr/>
        </p:nvSpPr>
        <p:spPr>
          <a:xfrm>
            <a:off x="10261690" y="5485195"/>
            <a:ext cx="3339630" cy="646331"/>
          </a:xfrm>
          <a:prstGeom prst="rect">
            <a:avLst/>
          </a:prstGeom>
          <a:solidFill>
            <a:schemeClr val="accent3"/>
          </a:solidFill>
        </p:spPr>
        <p:txBody>
          <a:bodyPr wrap="square">
            <a:spAutoFit/>
          </a:bodyPr>
          <a:lstStyle/>
          <a:p>
            <a:pPr algn="ctr"/>
            <a:r>
              <a:rPr lang="en-US" dirty="0">
                <a:solidFill>
                  <a:schemeClr val="tx2"/>
                </a:solidFill>
              </a:rPr>
              <a:t>Shipping terms</a:t>
            </a:r>
          </a:p>
        </p:txBody>
      </p:sp>
      <p:pic>
        <p:nvPicPr>
          <p:cNvPr id="10" name="Picture 9">
            <a:extLst>
              <a:ext uri="{FF2B5EF4-FFF2-40B4-BE49-F238E27FC236}">
                <a16:creationId xmlns:a16="http://schemas.microsoft.com/office/drawing/2014/main" id="{F3F614C7-2814-4D2B-B187-3954CAA3822B}"/>
              </a:ext>
            </a:extLst>
          </p:cNvPr>
          <p:cNvPicPr>
            <a:picLocks noChangeAspect="1"/>
          </p:cNvPicPr>
          <p:nvPr/>
        </p:nvPicPr>
        <p:blipFill rotWithShape="1">
          <a:blip r:embed="rId5"/>
          <a:srcRect l="50909" t="22577" r="2024" b="8105"/>
          <a:stretch/>
        </p:blipFill>
        <p:spPr>
          <a:xfrm>
            <a:off x="8327283" y="9440530"/>
            <a:ext cx="7208444" cy="3077028"/>
          </a:xfrm>
          <a:prstGeom prst="rect">
            <a:avLst/>
          </a:prstGeom>
        </p:spPr>
      </p:pic>
      <p:sp>
        <p:nvSpPr>
          <p:cNvPr id="13" name="TextBox 12">
            <a:extLst>
              <a:ext uri="{FF2B5EF4-FFF2-40B4-BE49-F238E27FC236}">
                <a16:creationId xmlns:a16="http://schemas.microsoft.com/office/drawing/2014/main" id="{C77AE893-4CC6-416A-9393-61FACADE4A06}"/>
              </a:ext>
            </a:extLst>
          </p:cNvPr>
          <p:cNvSpPr txBox="1"/>
          <p:nvPr/>
        </p:nvSpPr>
        <p:spPr>
          <a:xfrm>
            <a:off x="9257106" y="3783313"/>
            <a:ext cx="4578016" cy="646331"/>
          </a:xfrm>
          <a:prstGeom prst="rect">
            <a:avLst/>
          </a:prstGeom>
          <a:noFill/>
        </p:spPr>
        <p:txBody>
          <a:bodyPr wrap="square">
            <a:spAutoFit/>
          </a:bodyPr>
          <a:lstStyle/>
          <a:p>
            <a:r>
              <a:rPr lang="en-US" dirty="0"/>
              <a:t>The freight cost is €150</a:t>
            </a:r>
          </a:p>
        </p:txBody>
      </p:sp>
      <p:graphicFrame>
        <p:nvGraphicFramePr>
          <p:cNvPr id="16" name="Table 19">
            <a:extLst>
              <a:ext uri="{FF2B5EF4-FFF2-40B4-BE49-F238E27FC236}">
                <a16:creationId xmlns:a16="http://schemas.microsoft.com/office/drawing/2014/main" id="{ED1DCEDA-77B3-43A1-938D-A114BB3CBECD}"/>
              </a:ext>
            </a:extLst>
          </p:cNvPr>
          <p:cNvGraphicFramePr>
            <a:graphicFrameLocks noGrp="1"/>
          </p:cNvGraphicFramePr>
          <p:nvPr>
            <p:extLst>
              <p:ext uri="{D42A27DB-BD31-4B8C-83A1-F6EECF244321}">
                <p14:modId xmlns:p14="http://schemas.microsoft.com/office/powerpoint/2010/main" val="3504677008"/>
              </p:ext>
            </p:extLst>
          </p:nvPr>
        </p:nvGraphicFramePr>
        <p:xfrm>
          <a:off x="16475739" y="7194884"/>
          <a:ext cx="6816061" cy="1741226"/>
        </p:xfrm>
        <a:graphic>
          <a:graphicData uri="http://schemas.openxmlformats.org/drawingml/2006/table">
            <a:tbl>
              <a:tblPr firstRow="1" bandRow="1">
                <a:tableStyleId>{2D5ABB26-0587-4C30-8999-92F81FD0307C}</a:tableStyleId>
              </a:tblPr>
              <a:tblGrid>
                <a:gridCol w="4348049">
                  <a:extLst>
                    <a:ext uri="{9D8B030D-6E8A-4147-A177-3AD203B41FA5}">
                      <a16:colId xmlns:a16="http://schemas.microsoft.com/office/drawing/2014/main" val="2495321805"/>
                    </a:ext>
                  </a:extLst>
                </a:gridCol>
                <a:gridCol w="1196153">
                  <a:extLst>
                    <a:ext uri="{9D8B030D-6E8A-4147-A177-3AD203B41FA5}">
                      <a16:colId xmlns:a16="http://schemas.microsoft.com/office/drawing/2014/main" val="1845217590"/>
                    </a:ext>
                  </a:extLst>
                </a:gridCol>
                <a:gridCol w="1271859">
                  <a:extLst>
                    <a:ext uri="{9D8B030D-6E8A-4147-A177-3AD203B41FA5}">
                      <a16:colId xmlns:a16="http://schemas.microsoft.com/office/drawing/2014/main" val="3252659513"/>
                    </a:ext>
                  </a:extLst>
                </a:gridCol>
              </a:tblGrid>
              <a:tr h="87061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3200" dirty="0">
                          <a:solidFill>
                            <a:schemeClr val="tx2"/>
                          </a:solidFill>
                        </a:rPr>
                        <a:t>Inventory</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3200" dirty="0">
                          <a:solidFill>
                            <a:schemeClr val="tx2"/>
                          </a:solidFill>
                          <a:latin typeface="Calibri" panose="020F0502020204030204" pitchFamily="34" charset="0"/>
                        </a:rPr>
                        <a:t>150</a:t>
                      </a:r>
                    </a:p>
                  </a:txBody>
                  <a:tcPr anchor="ctr">
                    <a:solidFill>
                      <a:schemeClr val="accent3"/>
                    </a:solidFill>
                  </a:tcPr>
                </a:tc>
                <a:tc>
                  <a:txBody>
                    <a:bodyPr/>
                    <a:lstStyle/>
                    <a:p>
                      <a:pPr algn="r"/>
                      <a:endParaRPr lang="en-US" sz="28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87061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3200" dirty="0">
                          <a:solidFill>
                            <a:schemeClr val="tx2"/>
                          </a:solidFill>
                        </a:rPr>
                        <a:t>        Cash</a:t>
                      </a:r>
                      <a:endParaRPr lang="en-US" sz="32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280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3200" dirty="0">
                          <a:solidFill>
                            <a:schemeClr val="tx2"/>
                          </a:solidFill>
                          <a:latin typeface="Calibri" panose="020F0502020204030204" pitchFamily="34" charset="0"/>
                        </a:rPr>
                        <a:t>150</a:t>
                      </a:r>
                    </a:p>
                  </a:txBody>
                  <a:tcPr anchor="ctr">
                    <a:solidFill>
                      <a:schemeClr val="accent3"/>
                    </a:solidFill>
                  </a:tcPr>
                </a:tc>
                <a:extLst>
                  <a:ext uri="{0D108BD9-81ED-4DB2-BD59-A6C34878D82A}">
                    <a16:rowId xmlns:a16="http://schemas.microsoft.com/office/drawing/2014/main" val="3017838781"/>
                  </a:ext>
                </a:extLst>
              </a:tr>
            </a:tbl>
          </a:graphicData>
        </a:graphic>
      </p:graphicFrame>
      <p:graphicFrame>
        <p:nvGraphicFramePr>
          <p:cNvPr id="17" name="Table 19">
            <a:extLst>
              <a:ext uri="{FF2B5EF4-FFF2-40B4-BE49-F238E27FC236}">
                <a16:creationId xmlns:a16="http://schemas.microsoft.com/office/drawing/2014/main" id="{1DC89005-2470-4F9E-A887-E47DC1433B4B}"/>
              </a:ext>
            </a:extLst>
          </p:cNvPr>
          <p:cNvGraphicFramePr>
            <a:graphicFrameLocks noGrp="1"/>
          </p:cNvGraphicFramePr>
          <p:nvPr>
            <p:extLst>
              <p:ext uri="{D42A27DB-BD31-4B8C-83A1-F6EECF244321}">
                <p14:modId xmlns:p14="http://schemas.microsoft.com/office/powerpoint/2010/main" val="3213385362"/>
              </p:ext>
            </p:extLst>
          </p:nvPr>
        </p:nvGraphicFramePr>
        <p:xfrm>
          <a:off x="737631" y="10699279"/>
          <a:ext cx="7088165" cy="1741226"/>
        </p:xfrm>
        <a:graphic>
          <a:graphicData uri="http://schemas.openxmlformats.org/drawingml/2006/table">
            <a:tbl>
              <a:tblPr firstRow="1" bandRow="1">
                <a:tableStyleId>{2D5ABB26-0587-4C30-8999-92F81FD0307C}</a:tableStyleId>
              </a:tblPr>
              <a:tblGrid>
                <a:gridCol w="5222266">
                  <a:extLst>
                    <a:ext uri="{9D8B030D-6E8A-4147-A177-3AD203B41FA5}">
                      <a16:colId xmlns:a16="http://schemas.microsoft.com/office/drawing/2014/main" val="2495321805"/>
                    </a:ext>
                  </a:extLst>
                </a:gridCol>
                <a:gridCol w="900855">
                  <a:extLst>
                    <a:ext uri="{9D8B030D-6E8A-4147-A177-3AD203B41FA5}">
                      <a16:colId xmlns:a16="http://schemas.microsoft.com/office/drawing/2014/main" val="1845217590"/>
                    </a:ext>
                  </a:extLst>
                </a:gridCol>
                <a:gridCol w="965044">
                  <a:extLst>
                    <a:ext uri="{9D8B030D-6E8A-4147-A177-3AD203B41FA5}">
                      <a16:colId xmlns:a16="http://schemas.microsoft.com/office/drawing/2014/main" val="3252659513"/>
                    </a:ext>
                  </a:extLst>
                </a:gridCol>
              </a:tblGrid>
              <a:tr h="87061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800" dirty="0">
                          <a:solidFill>
                            <a:schemeClr val="tx2"/>
                          </a:solidFill>
                        </a:rPr>
                        <a:t>Freight-Out (or Delivery Expense)</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800" dirty="0">
                          <a:solidFill>
                            <a:schemeClr val="tx2"/>
                          </a:solidFill>
                          <a:latin typeface="Calibri" panose="020F0502020204030204" pitchFamily="34" charset="0"/>
                        </a:rPr>
                        <a:t>150</a:t>
                      </a:r>
                    </a:p>
                  </a:txBody>
                  <a:tcPr anchor="ctr">
                    <a:solidFill>
                      <a:schemeClr val="accent3"/>
                    </a:solidFill>
                  </a:tcPr>
                </a:tc>
                <a:tc>
                  <a:txBody>
                    <a:bodyPr/>
                    <a:lstStyle/>
                    <a:p>
                      <a:pPr algn="r"/>
                      <a:endParaRPr lang="en-US" sz="28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87061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800">
                          <a:solidFill>
                            <a:schemeClr val="tx2"/>
                          </a:solidFill>
                        </a:rPr>
                        <a:t>        Cash</a:t>
                      </a:r>
                      <a:endParaRPr lang="en-US" sz="28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280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800" dirty="0">
                          <a:solidFill>
                            <a:schemeClr val="tx2"/>
                          </a:solidFill>
                          <a:latin typeface="Calibri" panose="020F0502020204030204" pitchFamily="34" charset="0"/>
                        </a:rPr>
                        <a:t>150</a:t>
                      </a:r>
                    </a:p>
                  </a:txBody>
                  <a:tcPr anchor="ctr">
                    <a:solidFill>
                      <a:schemeClr val="accent3"/>
                    </a:solidFill>
                  </a:tcPr>
                </a:tc>
                <a:extLst>
                  <a:ext uri="{0D108BD9-81ED-4DB2-BD59-A6C34878D82A}">
                    <a16:rowId xmlns:a16="http://schemas.microsoft.com/office/drawing/2014/main" val="3017838781"/>
                  </a:ext>
                </a:extLst>
              </a:tr>
            </a:tbl>
          </a:graphicData>
        </a:graphic>
      </p:graphicFrame>
      <p:sp>
        <p:nvSpPr>
          <p:cNvPr id="19" name="TextBox 18">
            <a:extLst>
              <a:ext uri="{FF2B5EF4-FFF2-40B4-BE49-F238E27FC236}">
                <a16:creationId xmlns:a16="http://schemas.microsoft.com/office/drawing/2014/main" id="{ED183653-D974-46D4-AEEB-564D20926E74}"/>
              </a:ext>
            </a:extLst>
          </p:cNvPr>
          <p:cNvSpPr txBox="1"/>
          <p:nvPr/>
        </p:nvSpPr>
        <p:spPr>
          <a:xfrm>
            <a:off x="3370321" y="7742331"/>
            <a:ext cx="1822784" cy="646331"/>
          </a:xfrm>
          <a:prstGeom prst="rect">
            <a:avLst/>
          </a:prstGeom>
          <a:noFill/>
        </p:spPr>
        <p:txBody>
          <a:bodyPr wrap="square">
            <a:spAutoFit/>
          </a:bodyPr>
          <a:lstStyle/>
          <a:p>
            <a:r>
              <a:rPr lang="en-US" sz="3600" dirty="0">
                <a:solidFill>
                  <a:schemeClr val="tx2"/>
                </a:solidFill>
              </a:rPr>
              <a:t>No entry</a:t>
            </a:r>
            <a:endParaRPr lang="en-US" dirty="0"/>
          </a:p>
        </p:txBody>
      </p:sp>
      <p:sp>
        <p:nvSpPr>
          <p:cNvPr id="20" name="TextBox 19">
            <a:extLst>
              <a:ext uri="{FF2B5EF4-FFF2-40B4-BE49-F238E27FC236}">
                <a16:creationId xmlns:a16="http://schemas.microsoft.com/office/drawing/2014/main" id="{41B2825C-2ECB-4159-B0E0-7B53F64BFED2}"/>
              </a:ext>
            </a:extLst>
          </p:cNvPr>
          <p:cNvSpPr txBox="1"/>
          <p:nvPr/>
        </p:nvSpPr>
        <p:spPr>
          <a:xfrm>
            <a:off x="18972377" y="10904935"/>
            <a:ext cx="1822784" cy="646331"/>
          </a:xfrm>
          <a:prstGeom prst="rect">
            <a:avLst/>
          </a:prstGeom>
          <a:noFill/>
        </p:spPr>
        <p:txBody>
          <a:bodyPr wrap="square">
            <a:spAutoFit/>
          </a:bodyPr>
          <a:lstStyle/>
          <a:p>
            <a:r>
              <a:rPr lang="en-US" sz="3600" dirty="0">
                <a:solidFill>
                  <a:schemeClr val="tx2"/>
                </a:solidFill>
              </a:rPr>
              <a:t>No entry</a:t>
            </a:r>
            <a:endParaRPr lang="en-US" dirty="0"/>
          </a:p>
        </p:txBody>
      </p:sp>
      <p:sp>
        <p:nvSpPr>
          <p:cNvPr id="21" name="Speech Bubble: Rectangle with Corners Rounded 20">
            <a:extLst>
              <a:ext uri="{FF2B5EF4-FFF2-40B4-BE49-F238E27FC236}">
                <a16:creationId xmlns:a16="http://schemas.microsoft.com/office/drawing/2014/main" id="{4807EC69-E6B3-4E66-B619-7F840D8B4B70}"/>
              </a:ext>
            </a:extLst>
          </p:cNvPr>
          <p:cNvSpPr/>
          <p:nvPr/>
        </p:nvSpPr>
        <p:spPr>
          <a:xfrm>
            <a:off x="279198" y="9300412"/>
            <a:ext cx="3730328" cy="1416782"/>
          </a:xfrm>
          <a:prstGeom prst="wedgeRoundRectCallout">
            <a:avLst>
              <a:gd name="adj1" fmla="val -6319"/>
              <a:gd name="adj2" fmla="val 64198"/>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altLang="en-US" sz="2800" dirty="0">
                <a:solidFill>
                  <a:sysClr val="windowText" lastClr="000000"/>
                </a:solidFill>
                <a:latin typeface="Calibri" panose="020F0502020204030204" pitchFamily="34" charset="0"/>
              </a:rPr>
              <a:t>Freight costs incurred by the seller are an </a:t>
            </a:r>
            <a:r>
              <a:rPr lang="en-US" altLang="en-US" sz="2800" b="1" dirty="0">
                <a:solidFill>
                  <a:sysClr val="windowText" lastClr="000000"/>
                </a:solidFill>
                <a:latin typeface="Calibri" panose="020F0502020204030204" pitchFamily="34" charset="0"/>
              </a:rPr>
              <a:t>operating expense</a:t>
            </a:r>
            <a:endParaRPr lang="en-US" sz="2800" dirty="0">
              <a:solidFill>
                <a:sysClr val="windowText" lastClr="000000"/>
              </a:solidFill>
            </a:endParaRPr>
          </a:p>
        </p:txBody>
      </p:sp>
      <p:sp>
        <p:nvSpPr>
          <p:cNvPr id="22" name="Speech Bubble: Rectangle with Corners Rounded 21">
            <a:extLst>
              <a:ext uri="{FF2B5EF4-FFF2-40B4-BE49-F238E27FC236}">
                <a16:creationId xmlns:a16="http://schemas.microsoft.com/office/drawing/2014/main" id="{31BC7766-0DAA-4FFE-958C-FD434CC204D0}"/>
              </a:ext>
            </a:extLst>
          </p:cNvPr>
          <p:cNvSpPr/>
          <p:nvPr/>
        </p:nvSpPr>
        <p:spPr>
          <a:xfrm>
            <a:off x="15848667" y="5762132"/>
            <a:ext cx="3730328" cy="1416782"/>
          </a:xfrm>
          <a:prstGeom prst="wedgeRoundRectCallout">
            <a:avLst>
              <a:gd name="adj1" fmla="val -6319"/>
              <a:gd name="adj2" fmla="val 64198"/>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r>
              <a:rPr lang="en-US" altLang="en-US" sz="2800" dirty="0">
                <a:solidFill>
                  <a:sysClr val="windowText" lastClr="000000"/>
                </a:solidFill>
                <a:latin typeface="Calibri" panose="020F0502020204030204" pitchFamily="34" charset="0"/>
              </a:rPr>
              <a:t>Freight costs incurred by the buyer is added to the </a:t>
            </a:r>
            <a:r>
              <a:rPr lang="en-US" altLang="en-US" sz="2800" b="1" dirty="0">
                <a:solidFill>
                  <a:sysClr val="windowText" lastClr="000000"/>
                </a:solidFill>
                <a:latin typeface="Calibri" panose="020F0502020204030204" pitchFamily="34" charset="0"/>
              </a:rPr>
              <a:t>inventory cost</a:t>
            </a:r>
            <a:endParaRPr lang="en-US" sz="2800" dirty="0">
              <a:solidFill>
                <a:sysClr val="windowText" lastClr="000000"/>
              </a:solidFill>
            </a:endParaRPr>
          </a:p>
        </p:txBody>
      </p:sp>
      <p:sp>
        <p:nvSpPr>
          <p:cNvPr id="4" name="Footer Placeholder 3">
            <a:extLst>
              <a:ext uri="{FF2B5EF4-FFF2-40B4-BE49-F238E27FC236}">
                <a16:creationId xmlns:a16="http://schemas.microsoft.com/office/drawing/2014/main" id="{2DA0507C-390F-4038-B518-80787CA2A354}"/>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8" name="Slide Number Placeholder 7">
            <a:extLst>
              <a:ext uri="{FF2B5EF4-FFF2-40B4-BE49-F238E27FC236}">
                <a16:creationId xmlns:a16="http://schemas.microsoft.com/office/drawing/2014/main" id="{3FBEE93C-E08B-4498-957F-F3943B9C2A30}"/>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Tree>
    <p:extLst>
      <p:ext uri="{BB962C8B-B14F-4D97-AF65-F5344CB8AC3E}">
        <p14:creationId xmlns:p14="http://schemas.microsoft.com/office/powerpoint/2010/main" val="47050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E5D3-2EF9-4C3B-ABB8-D82391C6780E}"/>
              </a:ext>
            </a:extLst>
          </p:cNvPr>
          <p:cNvSpPr>
            <a:spLocks noGrp="1"/>
          </p:cNvSpPr>
          <p:nvPr>
            <p:ph type="title"/>
          </p:nvPr>
        </p:nvSpPr>
        <p:spPr/>
        <p:txBody>
          <a:bodyPr/>
          <a:lstStyle/>
          <a:p>
            <a:r>
              <a:rPr lang="en-US" dirty="0"/>
              <a:t>Recording </a:t>
            </a:r>
            <a:r>
              <a:rPr lang="en-US" dirty="0">
                <a:solidFill>
                  <a:schemeClr val="accent2"/>
                </a:solidFill>
              </a:rPr>
              <a:t>Purchases</a:t>
            </a:r>
          </a:p>
        </p:txBody>
      </p:sp>
      <p:sp>
        <p:nvSpPr>
          <p:cNvPr id="3" name="Content Placeholder 2">
            <a:extLst>
              <a:ext uri="{FF2B5EF4-FFF2-40B4-BE49-F238E27FC236}">
                <a16:creationId xmlns:a16="http://schemas.microsoft.com/office/drawing/2014/main" id="{8D12ED16-E6EC-4D88-B0F1-23B522AA3A63}"/>
              </a:ext>
            </a:extLst>
          </p:cNvPr>
          <p:cNvSpPr>
            <a:spLocks noGrp="1"/>
          </p:cNvSpPr>
          <p:nvPr>
            <p:ph sz="quarter" idx="13"/>
          </p:nvPr>
        </p:nvSpPr>
        <p:spPr>
          <a:xfrm>
            <a:off x="990600" y="2330379"/>
            <a:ext cx="22301200" cy="10033073"/>
          </a:xfrm>
        </p:spPr>
        <p:txBody>
          <a:bodyPr/>
          <a:lstStyle/>
          <a:p>
            <a:r>
              <a:rPr lang="en-US" dirty="0"/>
              <a:t>Transaction 3: Purchase Returns and Allowances</a:t>
            </a:r>
          </a:p>
          <a:p>
            <a:pPr lvl="1"/>
            <a:r>
              <a:rPr lang="en-US" altLang="en-US" b="1" dirty="0"/>
              <a:t>Purchaser may be dissatisfied</a:t>
            </a:r>
            <a:r>
              <a:rPr lang="en-US" altLang="en-US" dirty="0"/>
              <a:t> because goods are damaged or defective, of inferior quality, or do not meet specifications</a:t>
            </a:r>
            <a:endParaRPr lang="en-US" dirty="0"/>
          </a:p>
        </p:txBody>
      </p:sp>
      <p:grpSp>
        <p:nvGrpSpPr>
          <p:cNvPr id="18" name="Group 17">
            <a:extLst>
              <a:ext uri="{FF2B5EF4-FFF2-40B4-BE49-F238E27FC236}">
                <a16:creationId xmlns:a16="http://schemas.microsoft.com/office/drawing/2014/main" id="{001BDA32-1BBF-4121-9F0F-3ED275C26622}"/>
              </a:ext>
            </a:extLst>
          </p:cNvPr>
          <p:cNvGrpSpPr/>
          <p:nvPr/>
        </p:nvGrpSpPr>
        <p:grpSpPr>
          <a:xfrm>
            <a:off x="1936379" y="6525204"/>
            <a:ext cx="9636422" cy="3730328"/>
            <a:chOff x="9394371" y="6673779"/>
            <a:chExt cx="15403099" cy="5962650"/>
          </a:xfrm>
        </p:grpSpPr>
        <p:pic>
          <p:nvPicPr>
            <p:cNvPr id="23" name="Picture 2" descr="Imágenes de Negocio Local | Vectores, fotos de stock y PSD gratuitos">
              <a:extLst>
                <a:ext uri="{FF2B5EF4-FFF2-40B4-BE49-F238E27FC236}">
                  <a16:creationId xmlns:a16="http://schemas.microsoft.com/office/drawing/2014/main" id="{62B76D7C-9F64-4957-9B14-104F971BAEB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834820" y="6673779"/>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remium Vector | Businessman checking packages.">
              <a:extLst>
                <a:ext uri="{FF2B5EF4-FFF2-40B4-BE49-F238E27FC236}">
                  <a16:creationId xmlns:a16="http://schemas.microsoft.com/office/drawing/2014/main" id="{B2584F1D-806D-4EF3-A132-BB9305E9468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394371" y="7985507"/>
              <a:ext cx="5962650" cy="4210050"/>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24">
              <a:extLst>
                <a:ext uri="{FF2B5EF4-FFF2-40B4-BE49-F238E27FC236}">
                  <a16:creationId xmlns:a16="http://schemas.microsoft.com/office/drawing/2014/main" id="{0F83A4A3-5FCC-47A0-A47F-25AE24EB95E7}"/>
                </a:ext>
              </a:extLst>
            </p:cNvPr>
            <p:cNvSpPr/>
            <p:nvPr/>
          </p:nvSpPr>
          <p:spPr>
            <a:xfrm flipH="1">
              <a:off x="14261889" y="9016476"/>
              <a:ext cx="4572930" cy="214811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1"/>
                  </a:solidFill>
                </a:rPr>
                <a:t>Purchase Return</a:t>
              </a:r>
              <a:endParaRPr lang="en-US" sz="2400" b="1" dirty="0"/>
            </a:p>
          </p:txBody>
        </p:sp>
      </p:grpSp>
      <p:pic>
        <p:nvPicPr>
          <p:cNvPr id="1026" name="Picture 2" descr="Damaged Images | Free Vectors, Stock Photos &amp; PSD">
            <a:extLst>
              <a:ext uri="{FF2B5EF4-FFF2-40B4-BE49-F238E27FC236}">
                <a16:creationId xmlns:a16="http://schemas.microsoft.com/office/drawing/2014/main" id="{F8988E39-0B7E-44DB-8E6E-6FDA7632DC8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38042" y="6236907"/>
            <a:ext cx="1863224" cy="1863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sh - Free business icons">
            <a:extLst>
              <a:ext uri="{FF2B5EF4-FFF2-40B4-BE49-F238E27FC236}">
                <a16:creationId xmlns:a16="http://schemas.microsoft.com/office/drawing/2014/main" id="{21D3CD58-F3BF-4541-B58D-BADF5BC9077C}"/>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70627" y="9103147"/>
            <a:ext cx="1383964" cy="1383966"/>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66D352F3-DC0D-49CB-8ED3-D87851BC433E}"/>
              </a:ext>
            </a:extLst>
          </p:cNvPr>
          <p:cNvSpPr/>
          <p:nvPr/>
        </p:nvSpPr>
        <p:spPr>
          <a:xfrm>
            <a:off x="6465500" y="9334726"/>
            <a:ext cx="528721" cy="1152387"/>
          </a:xfrm>
          <a:prstGeom prst="down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572E872-B20E-406B-ACF4-018F55278D90}"/>
              </a:ext>
            </a:extLst>
          </p:cNvPr>
          <p:cNvGrpSpPr/>
          <p:nvPr/>
        </p:nvGrpSpPr>
        <p:grpSpPr>
          <a:xfrm>
            <a:off x="12716674" y="6525204"/>
            <a:ext cx="9636422" cy="3730328"/>
            <a:chOff x="9394371" y="6673779"/>
            <a:chExt cx="15403099" cy="5962650"/>
          </a:xfrm>
        </p:grpSpPr>
        <p:pic>
          <p:nvPicPr>
            <p:cNvPr id="34" name="Picture 2" descr="Imágenes de Negocio Local | Vectores, fotos de stock y PSD gratuitos">
              <a:extLst>
                <a:ext uri="{FF2B5EF4-FFF2-40B4-BE49-F238E27FC236}">
                  <a16:creationId xmlns:a16="http://schemas.microsoft.com/office/drawing/2014/main" id="{9F550130-5828-4A7C-9110-EA94A093241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834820" y="6673779"/>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Premium Vector | Businessman checking packages.">
              <a:extLst>
                <a:ext uri="{FF2B5EF4-FFF2-40B4-BE49-F238E27FC236}">
                  <a16:creationId xmlns:a16="http://schemas.microsoft.com/office/drawing/2014/main" id="{01E3E61E-2C7E-4A24-B61D-B2AF87C0982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394371" y="7985507"/>
              <a:ext cx="5962650" cy="4210050"/>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90339D7B-2968-4DC3-BDA3-332D0DE7B404}"/>
                </a:ext>
              </a:extLst>
            </p:cNvPr>
            <p:cNvSpPr/>
            <p:nvPr/>
          </p:nvSpPr>
          <p:spPr>
            <a:xfrm flipH="1">
              <a:off x="14088001" y="9016476"/>
              <a:ext cx="4920704" cy="214811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accent1"/>
                  </a:solidFill>
                </a:rPr>
                <a:t>Purchase Allowance</a:t>
              </a:r>
              <a:endParaRPr lang="en-US" sz="2400" b="1" dirty="0"/>
            </a:p>
          </p:txBody>
        </p:sp>
      </p:grpSp>
      <p:pic>
        <p:nvPicPr>
          <p:cNvPr id="38" name="Picture 4" descr="Cash - Free business icons">
            <a:extLst>
              <a:ext uri="{FF2B5EF4-FFF2-40B4-BE49-F238E27FC236}">
                <a16:creationId xmlns:a16="http://schemas.microsoft.com/office/drawing/2014/main" id="{CD044DC9-DFCD-4874-8745-F97AEC19116F}"/>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6147375" y="9103147"/>
            <a:ext cx="1383964" cy="1383966"/>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Down 38">
            <a:extLst>
              <a:ext uri="{FF2B5EF4-FFF2-40B4-BE49-F238E27FC236}">
                <a16:creationId xmlns:a16="http://schemas.microsoft.com/office/drawing/2014/main" id="{1F9B3C27-F791-4CA4-81C2-104B73EAB920}"/>
              </a:ext>
            </a:extLst>
          </p:cNvPr>
          <p:cNvSpPr/>
          <p:nvPr/>
        </p:nvSpPr>
        <p:spPr>
          <a:xfrm>
            <a:off x="17242248" y="9334726"/>
            <a:ext cx="528721" cy="1152387"/>
          </a:xfrm>
          <a:prstGeom prst="down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5C4023C-FB0A-4C24-8FD4-B103FC5484F4}"/>
              </a:ext>
            </a:extLst>
          </p:cNvPr>
          <p:cNvSpPr/>
          <p:nvPr/>
        </p:nvSpPr>
        <p:spPr>
          <a:xfrm>
            <a:off x="2189747" y="4958592"/>
            <a:ext cx="9575124" cy="1141232"/>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800" b="1" dirty="0">
                <a:solidFill>
                  <a:schemeClr val="tx2"/>
                </a:solidFill>
              </a:rPr>
              <a:t>Purchase Return</a:t>
            </a:r>
            <a:r>
              <a:rPr lang="en-US" altLang="zh-CN" sz="2800" dirty="0">
                <a:solidFill>
                  <a:schemeClr val="tx2"/>
                </a:solidFill>
              </a:rPr>
              <a:t>: Return goods for credit if the sale was made on credit, or for a cash refund if the purchase was for cash</a:t>
            </a:r>
          </a:p>
        </p:txBody>
      </p:sp>
      <p:sp>
        <p:nvSpPr>
          <p:cNvPr id="42" name="Rectangle: Rounded Corners 41">
            <a:extLst>
              <a:ext uri="{FF2B5EF4-FFF2-40B4-BE49-F238E27FC236}">
                <a16:creationId xmlns:a16="http://schemas.microsoft.com/office/drawing/2014/main" id="{C7FB4E98-2A83-41B5-A1F6-65282B80C988}"/>
              </a:ext>
            </a:extLst>
          </p:cNvPr>
          <p:cNvSpPr/>
          <p:nvPr/>
        </p:nvSpPr>
        <p:spPr>
          <a:xfrm>
            <a:off x="12825756" y="4958592"/>
            <a:ext cx="9575124" cy="1141232"/>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800" b="1" dirty="0">
                <a:solidFill>
                  <a:schemeClr val="tx2"/>
                </a:solidFill>
              </a:rPr>
              <a:t>Purchase Allowance: </a:t>
            </a:r>
            <a:r>
              <a:rPr lang="en-US" altLang="zh-CN" sz="2800" dirty="0">
                <a:solidFill>
                  <a:schemeClr val="tx2"/>
                </a:solidFill>
              </a:rPr>
              <a:t>May choose to keep the merchandise if the seller will grant a reduction of the purchase price</a:t>
            </a:r>
          </a:p>
        </p:txBody>
      </p:sp>
      <p:graphicFrame>
        <p:nvGraphicFramePr>
          <p:cNvPr id="14" name="Table 19">
            <a:extLst>
              <a:ext uri="{FF2B5EF4-FFF2-40B4-BE49-F238E27FC236}">
                <a16:creationId xmlns:a16="http://schemas.microsoft.com/office/drawing/2014/main" id="{52476C94-D6CC-49B5-A774-30AFB2C56357}"/>
              </a:ext>
            </a:extLst>
          </p:cNvPr>
          <p:cNvGraphicFramePr>
            <a:graphicFrameLocks noGrp="1"/>
          </p:cNvGraphicFramePr>
          <p:nvPr>
            <p:extLst>
              <p:ext uri="{D42A27DB-BD31-4B8C-83A1-F6EECF244321}">
                <p14:modId xmlns:p14="http://schemas.microsoft.com/office/powerpoint/2010/main" val="2021601443"/>
              </p:ext>
            </p:extLst>
          </p:nvPr>
        </p:nvGraphicFramePr>
        <p:xfrm>
          <a:off x="2189747" y="10754489"/>
          <a:ext cx="9575123" cy="1746046"/>
        </p:xfrm>
        <a:graphic>
          <a:graphicData uri="http://schemas.openxmlformats.org/drawingml/2006/table">
            <a:tbl>
              <a:tblPr firstRow="1" bandRow="1">
                <a:tableStyleId>{2D5ABB26-0587-4C30-8999-92F81FD0307C}</a:tableStyleId>
              </a:tblPr>
              <a:tblGrid>
                <a:gridCol w="6108090">
                  <a:extLst>
                    <a:ext uri="{9D8B030D-6E8A-4147-A177-3AD203B41FA5}">
                      <a16:colId xmlns:a16="http://schemas.microsoft.com/office/drawing/2014/main" val="2495321805"/>
                    </a:ext>
                  </a:extLst>
                </a:gridCol>
                <a:gridCol w="1680341">
                  <a:extLst>
                    <a:ext uri="{9D8B030D-6E8A-4147-A177-3AD203B41FA5}">
                      <a16:colId xmlns:a16="http://schemas.microsoft.com/office/drawing/2014/main" val="1845217590"/>
                    </a:ext>
                  </a:extLst>
                </a:gridCol>
                <a:gridCol w="1786692">
                  <a:extLst>
                    <a:ext uri="{9D8B030D-6E8A-4147-A177-3AD203B41FA5}">
                      <a16:colId xmlns:a16="http://schemas.microsoft.com/office/drawing/2014/main" val="3252659513"/>
                    </a:ext>
                  </a:extLst>
                </a:gridCol>
              </a:tblGrid>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Accounts Payable</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300</a:t>
                      </a:r>
                    </a:p>
                  </a:txBody>
                  <a:tcPr anchor="ctr">
                    <a:solidFill>
                      <a:schemeClr val="accent3"/>
                    </a:solidFill>
                  </a:tcPr>
                </a:tc>
                <a:tc>
                  <a:txBody>
                    <a:bodyPr/>
                    <a:lstStyle/>
                    <a:p>
                      <a:pPr algn="r"/>
                      <a:endParaRPr lang="en-US" sz="44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Inventory</a:t>
                      </a:r>
                      <a:endParaRPr lang="en-US" sz="48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440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300</a:t>
                      </a:r>
                    </a:p>
                  </a:txBody>
                  <a:tcPr anchor="ctr">
                    <a:solidFill>
                      <a:schemeClr val="accent3"/>
                    </a:solidFill>
                  </a:tcPr>
                </a:tc>
                <a:extLst>
                  <a:ext uri="{0D108BD9-81ED-4DB2-BD59-A6C34878D82A}">
                    <a16:rowId xmlns:a16="http://schemas.microsoft.com/office/drawing/2014/main" val="3017838781"/>
                  </a:ext>
                </a:extLst>
              </a:tr>
            </a:tbl>
          </a:graphicData>
        </a:graphic>
      </p:graphicFrame>
      <p:graphicFrame>
        <p:nvGraphicFramePr>
          <p:cNvPr id="47" name="Table 19">
            <a:extLst>
              <a:ext uri="{FF2B5EF4-FFF2-40B4-BE49-F238E27FC236}">
                <a16:creationId xmlns:a16="http://schemas.microsoft.com/office/drawing/2014/main" id="{A90A84ED-1ABD-441E-9885-1712386C0392}"/>
              </a:ext>
            </a:extLst>
          </p:cNvPr>
          <p:cNvGraphicFramePr>
            <a:graphicFrameLocks noGrp="1"/>
          </p:cNvGraphicFramePr>
          <p:nvPr>
            <p:extLst>
              <p:ext uri="{D42A27DB-BD31-4B8C-83A1-F6EECF244321}">
                <p14:modId xmlns:p14="http://schemas.microsoft.com/office/powerpoint/2010/main" val="2847956669"/>
              </p:ext>
            </p:extLst>
          </p:nvPr>
        </p:nvGraphicFramePr>
        <p:xfrm>
          <a:off x="12825756" y="10754489"/>
          <a:ext cx="9575123" cy="1746046"/>
        </p:xfrm>
        <a:graphic>
          <a:graphicData uri="http://schemas.openxmlformats.org/drawingml/2006/table">
            <a:tbl>
              <a:tblPr firstRow="1" bandRow="1">
                <a:tableStyleId>{2D5ABB26-0587-4C30-8999-92F81FD0307C}</a:tableStyleId>
              </a:tblPr>
              <a:tblGrid>
                <a:gridCol w="6108090">
                  <a:extLst>
                    <a:ext uri="{9D8B030D-6E8A-4147-A177-3AD203B41FA5}">
                      <a16:colId xmlns:a16="http://schemas.microsoft.com/office/drawing/2014/main" val="2495321805"/>
                    </a:ext>
                  </a:extLst>
                </a:gridCol>
                <a:gridCol w="1680341">
                  <a:extLst>
                    <a:ext uri="{9D8B030D-6E8A-4147-A177-3AD203B41FA5}">
                      <a16:colId xmlns:a16="http://schemas.microsoft.com/office/drawing/2014/main" val="1845217590"/>
                    </a:ext>
                  </a:extLst>
                </a:gridCol>
                <a:gridCol w="1786692">
                  <a:extLst>
                    <a:ext uri="{9D8B030D-6E8A-4147-A177-3AD203B41FA5}">
                      <a16:colId xmlns:a16="http://schemas.microsoft.com/office/drawing/2014/main" val="3252659513"/>
                    </a:ext>
                  </a:extLst>
                </a:gridCol>
              </a:tblGrid>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Accounts Payable</a:t>
                      </a: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100</a:t>
                      </a:r>
                    </a:p>
                  </a:txBody>
                  <a:tcPr anchor="ctr">
                    <a:solidFill>
                      <a:schemeClr val="accent3"/>
                    </a:solidFill>
                  </a:tcPr>
                </a:tc>
                <a:tc>
                  <a:txBody>
                    <a:bodyPr/>
                    <a:lstStyle/>
                    <a:p>
                      <a:pPr algn="r"/>
                      <a:endParaRPr lang="en-US" sz="4400" dirty="0">
                        <a:solidFill>
                          <a:schemeClr val="tx2"/>
                        </a:solidFill>
                      </a:endParaRPr>
                    </a:p>
                  </a:txBody>
                  <a:tcPr anchor="ctr">
                    <a:solidFill>
                      <a:schemeClr val="accent3"/>
                    </a:solidFill>
                  </a:tcPr>
                </a:tc>
                <a:extLst>
                  <a:ext uri="{0D108BD9-81ED-4DB2-BD59-A6C34878D82A}">
                    <a16:rowId xmlns:a16="http://schemas.microsoft.com/office/drawing/2014/main" val="3940625331"/>
                  </a:ext>
                </a:extLst>
              </a:tr>
              <a:tr h="873023">
                <a:tc>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rPr>
                        <a:t>        Inventory</a:t>
                      </a:r>
                      <a:endParaRPr lang="en-US" sz="4800" dirty="0">
                        <a:solidFill>
                          <a:schemeClr val="tx2"/>
                        </a:solidFill>
                        <a:latin typeface="Calibri" panose="020F0502020204030204" pitchFamily="34" charset="0"/>
                      </a:endParaRPr>
                    </a:p>
                  </a:txBody>
                  <a:tcPr anchor="ctr">
                    <a:solidFill>
                      <a:schemeClr val="accent3"/>
                    </a:solidFill>
                  </a:tcPr>
                </a:tc>
                <a:tc>
                  <a:txBody>
                    <a:bodyPr/>
                    <a:lstStyle/>
                    <a:p>
                      <a:pPr algn="r"/>
                      <a:endParaRPr lang="en-US" sz="4400">
                        <a:solidFill>
                          <a:schemeClr val="tx2"/>
                        </a:solidFill>
                      </a:endParaRPr>
                    </a:p>
                  </a:txBody>
                  <a:tcPr anchor="ctr">
                    <a:solidFill>
                      <a:schemeClr val="accent3"/>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4800" dirty="0">
                          <a:solidFill>
                            <a:schemeClr val="tx2"/>
                          </a:solidFill>
                          <a:latin typeface="Calibri" panose="020F0502020204030204" pitchFamily="34" charset="0"/>
                        </a:rPr>
                        <a:t>100</a:t>
                      </a:r>
                    </a:p>
                  </a:txBody>
                  <a:tcPr anchor="ctr">
                    <a:solidFill>
                      <a:schemeClr val="accent3"/>
                    </a:solidFill>
                  </a:tcPr>
                </a:tc>
                <a:extLst>
                  <a:ext uri="{0D108BD9-81ED-4DB2-BD59-A6C34878D82A}">
                    <a16:rowId xmlns:a16="http://schemas.microsoft.com/office/drawing/2014/main" val="3017838781"/>
                  </a:ext>
                </a:extLst>
              </a:tr>
            </a:tbl>
          </a:graphicData>
        </a:graphic>
      </p:graphicFrame>
      <p:sp>
        <p:nvSpPr>
          <p:cNvPr id="51" name="TextBox 50">
            <a:extLst>
              <a:ext uri="{FF2B5EF4-FFF2-40B4-BE49-F238E27FC236}">
                <a16:creationId xmlns:a16="http://schemas.microsoft.com/office/drawing/2014/main" id="{11C1816E-61A2-4E54-B4FE-614089483DAD}"/>
              </a:ext>
            </a:extLst>
          </p:cNvPr>
          <p:cNvSpPr txBox="1"/>
          <p:nvPr/>
        </p:nvSpPr>
        <p:spPr>
          <a:xfrm>
            <a:off x="6806985" y="9333385"/>
            <a:ext cx="1289189" cy="646331"/>
          </a:xfrm>
          <a:prstGeom prst="rect">
            <a:avLst/>
          </a:prstGeom>
          <a:noFill/>
        </p:spPr>
        <p:txBody>
          <a:bodyPr wrap="square">
            <a:spAutoFit/>
          </a:bodyPr>
          <a:lstStyle/>
          <a:p>
            <a:r>
              <a:rPr lang="en-US" altLang="en-US" b="1" dirty="0">
                <a:solidFill>
                  <a:srgbClr val="C00000"/>
                </a:solidFill>
              </a:rPr>
              <a:t>-</a:t>
            </a:r>
            <a:r>
              <a:rPr lang="en-US" dirty="0">
                <a:solidFill>
                  <a:srgbClr val="C00000"/>
                </a:solidFill>
              </a:rPr>
              <a:t>€300</a:t>
            </a:r>
          </a:p>
        </p:txBody>
      </p:sp>
      <p:sp>
        <p:nvSpPr>
          <p:cNvPr id="52" name="TextBox 51">
            <a:extLst>
              <a:ext uri="{FF2B5EF4-FFF2-40B4-BE49-F238E27FC236}">
                <a16:creationId xmlns:a16="http://schemas.microsoft.com/office/drawing/2014/main" id="{D8094DBE-D32B-49E9-BE78-A3EC34817DD1}"/>
              </a:ext>
            </a:extLst>
          </p:cNvPr>
          <p:cNvSpPr txBox="1"/>
          <p:nvPr/>
        </p:nvSpPr>
        <p:spPr>
          <a:xfrm>
            <a:off x="17563006" y="9333385"/>
            <a:ext cx="1289189" cy="646331"/>
          </a:xfrm>
          <a:prstGeom prst="rect">
            <a:avLst/>
          </a:prstGeom>
          <a:noFill/>
        </p:spPr>
        <p:txBody>
          <a:bodyPr wrap="square">
            <a:spAutoFit/>
          </a:bodyPr>
          <a:lstStyle/>
          <a:p>
            <a:r>
              <a:rPr lang="en-US" altLang="en-US" b="1" dirty="0">
                <a:solidFill>
                  <a:srgbClr val="C00000"/>
                </a:solidFill>
              </a:rPr>
              <a:t>-</a:t>
            </a:r>
            <a:r>
              <a:rPr lang="en-US" dirty="0">
                <a:solidFill>
                  <a:srgbClr val="C00000"/>
                </a:solidFill>
              </a:rPr>
              <a:t>€100</a:t>
            </a:r>
          </a:p>
        </p:txBody>
      </p:sp>
      <p:sp>
        <p:nvSpPr>
          <p:cNvPr id="53" name="TextBox 52">
            <a:extLst>
              <a:ext uri="{FF2B5EF4-FFF2-40B4-BE49-F238E27FC236}">
                <a16:creationId xmlns:a16="http://schemas.microsoft.com/office/drawing/2014/main" id="{5FE907F1-B8CB-454A-A5BF-074D8C331399}"/>
              </a:ext>
            </a:extLst>
          </p:cNvPr>
          <p:cNvSpPr txBox="1"/>
          <p:nvPr/>
        </p:nvSpPr>
        <p:spPr>
          <a:xfrm>
            <a:off x="11660977" y="8262141"/>
            <a:ext cx="1289189" cy="646331"/>
          </a:xfrm>
          <a:prstGeom prst="rect">
            <a:avLst/>
          </a:prstGeom>
          <a:noFill/>
        </p:spPr>
        <p:txBody>
          <a:bodyPr wrap="square">
            <a:spAutoFit/>
          </a:bodyPr>
          <a:lstStyle/>
          <a:p>
            <a:pPr algn="ctr"/>
            <a:r>
              <a:rPr lang="en-US" altLang="en-US" b="1" dirty="0">
                <a:solidFill>
                  <a:schemeClr val="accent1"/>
                </a:solidFill>
              </a:rPr>
              <a:t>OR</a:t>
            </a:r>
            <a:endParaRPr lang="en-US" dirty="0">
              <a:solidFill>
                <a:schemeClr val="accent1"/>
              </a:solidFill>
            </a:endParaRPr>
          </a:p>
        </p:txBody>
      </p:sp>
      <p:sp>
        <p:nvSpPr>
          <p:cNvPr id="5" name="Footer Placeholder 4">
            <a:extLst>
              <a:ext uri="{FF2B5EF4-FFF2-40B4-BE49-F238E27FC236}">
                <a16:creationId xmlns:a16="http://schemas.microsoft.com/office/drawing/2014/main" id="{85709CCF-1758-47DF-A10F-CE552C2E638D}"/>
              </a:ext>
            </a:extLst>
          </p:cNvPr>
          <p:cNvSpPr>
            <a:spLocks noGrp="1"/>
          </p:cNvSpPr>
          <p:nvPr>
            <p:ph type="ftr" sz="quarter" idx="11"/>
          </p:nvPr>
        </p:nvSpPr>
        <p:spPr/>
        <p:txBody>
          <a:bodyPr/>
          <a:lstStyle/>
          <a:p>
            <a:r>
              <a:rPr lang="en-US" dirty="0"/>
              <a:t>Ch5 Accounting for Merchandise Operations | ACT2111 Introductory Financial Accounting (2023)</a:t>
            </a:r>
          </a:p>
        </p:txBody>
      </p:sp>
      <p:sp>
        <p:nvSpPr>
          <p:cNvPr id="6" name="Slide Number Placeholder 5">
            <a:extLst>
              <a:ext uri="{FF2B5EF4-FFF2-40B4-BE49-F238E27FC236}">
                <a16:creationId xmlns:a16="http://schemas.microsoft.com/office/drawing/2014/main" id="{5743D66D-957B-40D9-91B5-22539B4F5D1E}"/>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3699148067"/>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6430</TotalTime>
  <Words>2763</Words>
  <Application>Microsoft Macintosh PowerPoint</Application>
  <PresentationFormat>Custom</PresentationFormat>
  <Paragraphs>484</Paragraphs>
  <Slides>35</Slides>
  <Notes>22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Lato Regular</vt:lpstr>
      <vt:lpstr>Liberation Sans</vt:lpstr>
      <vt:lpstr>Lota</vt:lpstr>
      <vt:lpstr>STIX-Bold</vt:lpstr>
      <vt:lpstr>STIX-Regular</vt:lpstr>
      <vt:lpstr>Arial</vt:lpstr>
      <vt:lpstr>Calibri</vt:lpstr>
      <vt:lpstr>Lato</vt:lpstr>
      <vt:lpstr>Lato Black</vt:lpstr>
      <vt:lpstr>Times New Roman</vt:lpstr>
      <vt:lpstr>Wingdings</vt:lpstr>
      <vt:lpstr>Office Theme</vt:lpstr>
      <vt:lpstr>PowerPoint Presentation</vt:lpstr>
      <vt:lpstr>Review of Ch1-4</vt:lpstr>
      <vt:lpstr>Merchandising Companies</vt:lpstr>
      <vt:lpstr>Service Company vs. Merchandising Company</vt:lpstr>
      <vt:lpstr>Recording transactions for a merchandising company </vt:lpstr>
      <vt:lpstr>Income measurement for a merchandising company</vt:lpstr>
      <vt:lpstr>Recording Purchases</vt:lpstr>
      <vt:lpstr>Recording Purchases</vt:lpstr>
      <vt:lpstr>Recording Purchases</vt:lpstr>
      <vt:lpstr>Recording Purchases</vt:lpstr>
      <vt:lpstr>Recording Purchases</vt:lpstr>
      <vt:lpstr>Summary of Purchasing Transactions</vt:lpstr>
      <vt:lpstr>Perpetual vs. periodic inventory systems</vt:lpstr>
      <vt:lpstr>Perpetual vs. periodic inventory systems</vt:lpstr>
      <vt:lpstr>Recording Sales</vt:lpstr>
      <vt:lpstr>Recording Sales</vt:lpstr>
      <vt:lpstr>Recording Sales</vt:lpstr>
      <vt:lpstr>Recording Sales</vt:lpstr>
      <vt:lpstr>Recording Sales</vt:lpstr>
      <vt:lpstr>Adjusting Entries for a Merchandising Company</vt:lpstr>
      <vt:lpstr>Closing Entries for a Merchandising Company</vt:lpstr>
      <vt:lpstr>Summary of Journal Entries (1 of 3)</vt:lpstr>
      <vt:lpstr>Summary of Journal Entries (2 of 3)</vt:lpstr>
      <vt:lpstr>Summary of Journal Entries (3 of 3)</vt:lpstr>
      <vt:lpstr>Income Statement</vt:lpstr>
      <vt:lpstr>Income Statement (cont’d)</vt:lpstr>
      <vt:lpstr>Income Statement (cont’d)</vt:lpstr>
      <vt:lpstr>Income Statement (cont’d)</vt:lpstr>
      <vt:lpstr>Income Statement (cont’d)</vt:lpstr>
      <vt:lpstr>Comprehensive Income</vt:lpstr>
      <vt:lpstr>Comprehensive Income (cont’d)</vt:lpstr>
      <vt:lpstr>Statement of Financial Position</vt:lpstr>
      <vt:lpstr>Glossary</vt:lpstr>
      <vt:lpstr>Recording Purchases</vt:lpstr>
      <vt:lpstr>Flow of Costs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964</cp:revision>
  <dcterms:created xsi:type="dcterms:W3CDTF">2018-08-12T11:43:56Z</dcterms:created>
  <dcterms:modified xsi:type="dcterms:W3CDTF">2023-02-22T10:56:33Z</dcterms:modified>
</cp:coreProperties>
</file>